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8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48" r:id="rId10"/>
    <p:sldId id="446" r:id="rId11"/>
    <p:sldId id="453" r:id="rId12"/>
    <p:sldId id="454" r:id="rId13"/>
    <p:sldId id="464" r:id="rId14"/>
    <p:sldId id="465" r:id="rId15"/>
    <p:sldId id="452" r:id="rId16"/>
    <p:sldId id="466" r:id="rId17"/>
  </p:sldIdLst>
  <p:sldSz cx="9906000" cy="6858000" type="A4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686"/>
    <a:srgbClr val="A1BA16"/>
    <a:srgbClr val="45871A"/>
    <a:srgbClr val="218D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9" autoAdjust="0"/>
    <p:restoredTop sz="94660"/>
  </p:normalViewPr>
  <p:slideViewPr>
    <p:cSldViewPr>
      <p:cViewPr varScale="1">
        <p:scale>
          <a:sx n="93" d="100"/>
          <a:sy n="93" d="100"/>
        </p:scale>
        <p:origin x="-142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836" y="-9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Количество участников чемпионата во всех сезонах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12000</a:t>
                    </a:r>
                    <a:r>
                      <a:rPr lang="en-US" dirty="0" smtClean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strRef>
              <c:f>Лист1!$A$2:$A$10</c:f>
              <c:strCache>
                <c:ptCount val="9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 Прогноз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600.0</c:v>
                </c:pt>
                <c:pt idx="1">
                  <c:v>1000.0</c:v>
                </c:pt>
                <c:pt idx="2">
                  <c:v>1400.0</c:v>
                </c:pt>
                <c:pt idx="3">
                  <c:v>1700.0</c:v>
                </c:pt>
                <c:pt idx="4">
                  <c:v>2000.0</c:v>
                </c:pt>
                <c:pt idx="5">
                  <c:v>5000.0</c:v>
                </c:pt>
                <c:pt idx="6">
                  <c:v>15000.0</c:v>
                </c:pt>
                <c:pt idx="7">
                  <c:v>12000.0</c:v>
                </c:pt>
                <c:pt idx="8">
                  <c:v>13000.0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7021592"/>
        <c:axId val="2145298504"/>
      </c:barChart>
      <c:catAx>
        <c:axId val="1977021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45298504"/>
        <c:crosses val="autoZero"/>
        <c:auto val="1"/>
        <c:lblAlgn val="ctr"/>
        <c:lblOffset val="100"/>
        <c:noMultiLvlLbl val="0"/>
      </c:catAx>
      <c:valAx>
        <c:axId val="2145298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77021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94" cy="339964"/>
          </a:xfrm>
          <a:prstGeom prst="rect">
            <a:avLst/>
          </a:prstGeom>
        </p:spPr>
        <p:txBody>
          <a:bodyPr vert="horz" lIns="91252" tIns="45627" rIns="91252" bIns="4562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780" y="1"/>
            <a:ext cx="4278894" cy="339964"/>
          </a:xfrm>
          <a:prstGeom prst="rect">
            <a:avLst/>
          </a:prstGeom>
        </p:spPr>
        <p:txBody>
          <a:bodyPr vert="horz" lIns="91252" tIns="45627" rIns="91252" bIns="4562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E1BD55-09BE-4371-BC9E-3AB40D1081D3}" type="datetimeFigureOut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116"/>
            <a:ext cx="4278894" cy="339963"/>
          </a:xfrm>
          <a:prstGeom prst="rect">
            <a:avLst/>
          </a:prstGeom>
        </p:spPr>
        <p:txBody>
          <a:bodyPr vert="horz" lIns="91252" tIns="45627" rIns="91252" bIns="4562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780" y="6456116"/>
            <a:ext cx="4278894" cy="339963"/>
          </a:xfrm>
          <a:prstGeom prst="rect">
            <a:avLst/>
          </a:prstGeom>
        </p:spPr>
        <p:txBody>
          <a:bodyPr vert="horz" lIns="91252" tIns="45627" rIns="91252" bIns="4562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D45FA9-7973-4916-A78F-A2281E14A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94" cy="339964"/>
          </a:xfrm>
          <a:prstGeom prst="rect">
            <a:avLst/>
          </a:prstGeom>
        </p:spPr>
        <p:txBody>
          <a:bodyPr vert="horz" lIns="91252" tIns="45627" rIns="91252" bIns="4562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780" y="1"/>
            <a:ext cx="4278894" cy="339964"/>
          </a:xfrm>
          <a:prstGeom prst="rect">
            <a:avLst/>
          </a:prstGeom>
        </p:spPr>
        <p:txBody>
          <a:bodyPr vert="horz" lIns="91252" tIns="45627" rIns="91252" bIns="4562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74FDBC-3450-4505-8864-5D26984ECCEF}" type="datetimeFigureOut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2" tIns="45627" rIns="91252" bIns="4562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53" y="3228856"/>
            <a:ext cx="7900346" cy="3059671"/>
          </a:xfrm>
          <a:prstGeom prst="rect">
            <a:avLst/>
          </a:prstGeom>
        </p:spPr>
        <p:txBody>
          <a:bodyPr vert="horz" lIns="91252" tIns="45627" rIns="91252" bIns="4562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116"/>
            <a:ext cx="4278894" cy="339963"/>
          </a:xfrm>
          <a:prstGeom prst="rect">
            <a:avLst/>
          </a:prstGeom>
        </p:spPr>
        <p:txBody>
          <a:bodyPr vert="horz" lIns="91252" tIns="45627" rIns="91252" bIns="4562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780" y="6456116"/>
            <a:ext cx="4278894" cy="339963"/>
          </a:xfrm>
          <a:prstGeom prst="rect">
            <a:avLst/>
          </a:prstGeom>
        </p:spPr>
        <p:txBody>
          <a:bodyPr vert="horz" lIns="91252" tIns="45627" rIns="91252" bIns="4562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1B134F-09BD-4DA1-9876-BD4B81D45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73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B134F-09BD-4DA1-9876-BD4B81D4518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4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B1FCB-07A0-4EAF-B436-318910B8140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4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6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9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9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906000" cy="12316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0000"/>
                  <a:lumOff val="10000"/>
                </a:schemeClr>
              </a:gs>
              <a:gs pos="50000">
                <a:schemeClr val="accent1">
                  <a:shade val="67500"/>
                  <a:satMod val="115000"/>
                  <a:lumMod val="95000"/>
                  <a:lumOff val="5000"/>
                </a:schemeClr>
              </a:gs>
              <a:gs pos="100000">
                <a:schemeClr val="accent1">
                  <a:shade val="100000"/>
                  <a:satMod val="115000"/>
                  <a:lumMod val="90000"/>
                  <a:lumOff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231643"/>
            <a:ext cx="9906000" cy="1723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51439" r="34958" b="26722"/>
          <a:stretch/>
        </p:blipFill>
        <p:spPr>
          <a:xfrm>
            <a:off x="8646000" y="-1"/>
            <a:ext cx="1260000" cy="1224001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7473280" y="702880"/>
            <a:ext cx="1303045" cy="426267"/>
            <a:chOff x="7473280" y="702880"/>
            <a:chExt cx="1303045" cy="426267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473280" y="702880"/>
              <a:ext cx="1303045" cy="42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95" y="749866"/>
              <a:ext cx="1015013" cy="314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40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0F5C79-24CC-436F-A60E-8279C669F8B9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C328236-A9BD-4CE8-9D6C-620A25FE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440DA0A-5812-4EF0-9CDC-C5399236E7A2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CF62061-0070-44F4-8B2F-10E80D07C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3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F51C96-F3BF-4DE0-A7DF-9A4C42C424D0}" type="datetimeFigureOut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9CF0B2-B4A5-44DA-A9C0-65A5939C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9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DB90513-9B7E-45FE-870A-64B3F1E77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906000" cy="12316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0000"/>
                  <a:lumOff val="10000"/>
                </a:schemeClr>
              </a:gs>
              <a:gs pos="50000">
                <a:schemeClr val="accent1">
                  <a:shade val="67500"/>
                  <a:satMod val="115000"/>
                  <a:lumMod val="95000"/>
                  <a:lumOff val="5000"/>
                </a:schemeClr>
              </a:gs>
              <a:gs pos="100000">
                <a:schemeClr val="accent1">
                  <a:shade val="100000"/>
                  <a:satMod val="115000"/>
                  <a:lumMod val="90000"/>
                  <a:lumOff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231643"/>
            <a:ext cx="9906000" cy="1723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51439" r="34958" b="26722"/>
          <a:stretch/>
        </p:blipFill>
        <p:spPr>
          <a:xfrm>
            <a:off x="8646000" y="-1"/>
            <a:ext cx="1260000" cy="1224001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7473280" y="702880"/>
            <a:ext cx="1303045" cy="426267"/>
            <a:chOff x="7473280" y="702880"/>
            <a:chExt cx="1303045" cy="426267"/>
          </a:xfrm>
        </p:grpSpPr>
        <p:sp>
          <p:nvSpPr>
            <p:cNvPr id="13" name="Прямоугольник 12"/>
            <p:cNvSpPr/>
            <p:nvPr userDrawn="1"/>
          </p:nvSpPr>
          <p:spPr>
            <a:xfrm>
              <a:off x="7473280" y="702880"/>
              <a:ext cx="1303045" cy="42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95" y="749866"/>
              <a:ext cx="1015013" cy="314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23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0228AF1-9243-4970-A9DD-D8B80AC82306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12E662-C70B-4EF1-BF9D-8CCAE884D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906000" cy="12316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0000"/>
                  <a:lumOff val="10000"/>
                </a:schemeClr>
              </a:gs>
              <a:gs pos="50000">
                <a:schemeClr val="accent1">
                  <a:shade val="67500"/>
                  <a:satMod val="115000"/>
                  <a:lumMod val="95000"/>
                  <a:lumOff val="5000"/>
                </a:schemeClr>
              </a:gs>
              <a:gs pos="100000">
                <a:schemeClr val="accent1">
                  <a:shade val="100000"/>
                  <a:satMod val="115000"/>
                  <a:lumMod val="90000"/>
                  <a:lumOff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231643"/>
            <a:ext cx="9906000" cy="1723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51439" r="34958" b="26722"/>
          <a:stretch/>
        </p:blipFill>
        <p:spPr>
          <a:xfrm>
            <a:off x="8646000" y="-1"/>
            <a:ext cx="1260000" cy="1224001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7473280" y="702880"/>
            <a:ext cx="1303045" cy="426267"/>
            <a:chOff x="7473280" y="702880"/>
            <a:chExt cx="1303045" cy="426267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473280" y="702880"/>
              <a:ext cx="1303045" cy="42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95" y="749866"/>
              <a:ext cx="1015013" cy="314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6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B11A7B1-48DD-4D46-819B-B6B44CC5E3DF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0FF8C74-A0F1-4FFB-A307-7D2E44DBC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9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CA6800C-59A3-41CB-A3A5-DD1B51A0DF7E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B353874-779C-455C-92DB-A56BC6208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D165CF-AD44-4951-B3CD-55F691D5BB9A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6A0B8B-6DEC-4DE4-8F67-9B7848559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0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CBCE363-C65E-40F7-92B9-CD3DC58B22AE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3FD92EA-A4B5-4AD9-B990-A264E153D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7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76DF888-DA24-49E5-A4D4-41BE3D59223D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062ACC0-B328-42F1-A01D-B283BA62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0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A7069E7-3889-43E0-850F-3F5ECB0D420A}" type="datetime1">
              <a:rPr lang="ru-RU"/>
              <a:pPr>
                <a:defRPr/>
              </a:pPr>
              <a:t>10.10.14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6E332C8-2D54-4CAC-9BA6-B30706E5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392863" y="5949950"/>
            <a:ext cx="1728787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906000" cy="12316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0000"/>
                  <a:lumOff val="10000"/>
                </a:schemeClr>
              </a:gs>
              <a:gs pos="50000">
                <a:schemeClr val="accent1">
                  <a:shade val="67500"/>
                  <a:satMod val="115000"/>
                  <a:lumMod val="95000"/>
                  <a:lumOff val="5000"/>
                </a:schemeClr>
              </a:gs>
              <a:gs pos="100000">
                <a:schemeClr val="accent1">
                  <a:shade val="100000"/>
                  <a:satMod val="115000"/>
                  <a:lumMod val="90000"/>
                  <a:lumOff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231643"/>
            <a:ext cx="9906000" cy="1723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51439" r="34958" b="26722"/>
          <a:stretch/>
        </p:blipFill>
        <p:spPr>
          <a:xfrm>
            <a:off x="8646000" y="-1"/>
            <a:ext cx="1260000" cy="1224001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7473280" y="702880"/>
            <a:ext cx="1303045" cy="426267"/>
            <a:chOff x="7473280" y="702880"/>
            <a:chExt cx="1303045" cy="426267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7473280" y="702880"/>
              <a:ext cx="1303045" cy="42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95" y="749866"/>
              <a:ext cx="1015013" cy="3146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3.wdp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906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8040" y="226740"/>
            <a:ext cx="15243118" cy="8136904"/>
          </a:xfrm>
          <a:prstGeom prst="rect">
            <a:avLst/>
          </a:prstGeom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25187" y="2564904"/>
            <a:ext cx="59766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cap="small" dirty="0" smtClean="0">
                <a:solidFill>
                  <a:srgbClr val="218D4D"/>
                </a:solidFill>
                <a:latin typeface="DaxlineCyrSC-Bold" panose="02000503050000020004" pitchFamily="50" charset="-52"/>
                <a:ea typeface="Tahoma" pitchFamily="34" charset="0"/>
              </a:rPr>
              <a:t>Региональный кубок: </a:t>
            </a:r>
          </a:p>
          <a:p>
            <a:pPr>
              <a:defRPr/>
            </a:pPr>
            <a:r>
              <a:rPr lang="ru-RU" sz="2000" b="1" cap="small" dirty="0" smtClean="0">
                <a:solidFill>
                  <a:srgbClr val="218D4D"/>
                </a:solidFill>
                <a:latin typeface="DaxlineCyrSC-Regular" panose="02000503040000020004" pitchFamily="50" charset="-52"/>
                <a:ea typeface="Tahoma" pitchFamily="34" charset="0"/>
              </a:rPr>
              <a:t>выявление и развитие талантов</a:t>
            </a:r>
          </a:p>
          <a:p>
            <a:pPr>
              <a:defRPr/>
            </a:pPr>
            <a:r>
              <a:rPr lang="ru-RU" sz="2000" b="1" cap="small" dirty="0" smtClean="0">
                <a:solidFill>
                  <a:srgbClr val="218D4D"/>
                </a:solidFill>
                <a:latin typeface="DaxlineCyrSC-Regular" panose="02000503040000020004" pitchFamily="50" charset="-52"/>
                <a:ea typeface="Tahoma" pitchFamily="34" charset="0"/>
              </a:rPr>
              <a:t>для</a:t>
            </a:r>
            <a:r>
              <a:rPr lang="en-US" sz="2000" b="1" cap="small" dirty="0" smtClean="0">
                <a:solidFill>
                  <a:srgbClr val="218D4D"/>
                </a:solidFill>
                <a:latin typeface="DaxlineCyrSC-Regular" panose="02000503040000020004" pitchFamily="50" charset="-52"/>
                <a:ea typeface="Tahoma" pitchFamily="34" charset="0"/>
              </a:rPr>
              <a:t> </a:t>
            </a:r>
            <a:r>
              <a:rPr lang="ru-RU" sz="2000" b="1" cap="small" dirty="0" smtClean="0">
                <a:solidFill>
                  <a:srgbClr val="218D4D"/>
                </a:solidFill>
                <a:latin typeface="DaxlineCyrSC-Regular" panose="02000503040000020004" pitchFamily="50" charset="-52"/>
                <a:ea typeface="Tahoma" pitchFamily="34" charset="0"/>
              </a:rPr>
              <a:t>экономики региона </a:t>
            </a:r>
            <a:endParaRPr lang="ru-RU" sz="2000" b="1" cap="small" dirty="0">
              <a:solidFill>
                <a:srgbClr val="218D4D"/>
              </a:solidFill>
              <a:effectLst>
                <a:innerShdw blurRad="165100" dist="50800" dir="13500000">
                  <a:srgbClr val="000000">
                    <a:alpha val="34000"/>
                  </a:srgbClr>
                </a:innerShdw>
              </a:effectLst>
              <a:latin typeface="DaxlineCyrSC-Regular" panose="02000503040000020004" pitchFamily="50" charset="-52"/>
              <a:ea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8984" y="1124744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17296" y="1126846"/>
            <a:ext cx="172819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867722" y="1216689"/>
            <a:ext cx="13095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cap="small" dirty="0">
                <a:solidFill>
                  <a:srgbClr val="2F7686"/>
                </a:solidFill>
                <a:latin typeface="DaxlineCyrSC-Regular" panose="02000503040000020004" pitchFamily="50" charset="-52"/>
                <a:ea typeface="Tahoma" pitchFamily="34" charset="0"/>
              </a:rPr>
              <a:t>о</a:t>
            </a:r>
            <a:r>
              <a:rPr lang="ru-RU" sz="1050" b="1" cap="small" dirty="0" smtClean="0">
                <a:solidFill>
                  <a:srgbClr val="2F7686"/>
                </a:solidFill>
                <a:latin typeface="DaxlineCyrSC-Regular" panose="02000503040000020004" pitchFamily="50" charset="-52"/>
                <a:ea typeface="Tahoma" pitchFamily="34" charset="0"/>
              </a:rPr>
              <a:t>рганизатор</a:t>
            </a:r>
            <a:endParaRPr lang="ru-RU" sz="900" b="1" cap="small" dirty="0">
              <a:solidFill>
                <a:srgbClr val="2F7686"/>
              </a:solidFill>
              <a:effectLst>
                <a:innerShdw blurRad="165100" dist="50800" dir="13500000">
                  <a:srgbClr val="000000">
                    <a:alpha val="34000"/>
                  </a:srgbClr>
                </a:innerShdw>
              </a:effectLst>
              <a:latin typeface="DaxlineCyrSC-Regular" panose="02000503040000020004" pitchFamily="50" charset="-52"/>
              <a:ea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1414878"/>
            <a:ext cx="2664296" cy="57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243830" y="1205868"/>
            <a:ext cx="13095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cap="small" dirty="0">
                <a:solidFill>
                  <a:srgbClr val="2F7686"/>
                </a:solidFill>
                <a:latin typeface="DaxlineCyrSC-Regular" panose="02000503040000020004" pitchFamily="50" charset="-52"/>
                <a:ea typeface="Tahoma" pitchFamily="34" charset="0"/>
              </a:rPr>
              <a:t>п</a:t>
            </a:r>
            <a:r>
              <a:rPr lang="ru-RU" sz="1050" b="1" cap="small" dirty="0" smtClean="0">
                <a:solidFill>
                  <a:srgbClr val="2F7686"/>
                </a:solidFill>
                <a:latin typeface="DaxlineCyrSC-Regular" panose="02000503040000020004" pitchFamily="50" charset="-52"/>
                <a:ea typeface="Tahoma" pitchFamily="34" charset="0"/>
              </a:rPr>
              <a:t>ри поддержке</a:t>
            </a:r>
            <a:endParaRPr lang="ru-RU" sz="900" b="1" cap="small" dirty="0">
              <a:solidFill>
                <a:srgbClr val="2F7686"/>
              </a:solidFill>
              <a:effectLst>
                <a:innerShdw blurRad="165100" dist="50800" dir="13500000">
                  <a:srgbClr val="000000">
                    <a:alpha val="34000"/>
                  </a:srgbClr>
                </a:innerShdw>
              </a:effectLst>
              <a:latin typeface="DaxlineCyrSC-Regular" panose="02000503040000020004" pitchFamily="50" charset="-52"/>
              <a:ea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06" y="1578449"/>
            <a:ext cx="1375053" cy="426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16" y="1216689"/>
            <a:ext cx="1060183" cy="10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00472" y="313184"/>
            <a:ext cx="8105800" cy="8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Предлагаемое устройство регионального этапа</a:t>
            </a:r>
          </a:p>
          <a:p>
            <a:pPr marL="533400" indent="-533400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(до 500-600 участников, октябрь 2014 – март 2015)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640632" y="1391608"/>
            <a:ext cx="6480720" cy="1389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DaxlineCyrSC-Regular" panose="02000503040000020004" pitchFamily="50" charset="-52"/>
              </a:rPr>
              <a:t>Промышленная лига </a:t>
            </a:r>
            <a:endParaRPr lang="ru-RU" b="1" dirty="0" smtClean="0">
              <a:latin typeface="DaxlineCyrSC-Regular" panose="02000503040000020004" pitchFamily="50" charset="-52"/>
            </a:endParaRPr>
          </a:p>
          <a:p>
            <a:pPr algn="ctr"/>
            <a:r>
              <a:rPr lang="ru-RU" b="1" dirty="0" smtClean="0">
                <a:latin typeface="DaxlineCyrSC-Regular" panose="02000503040000020004" pitchFamily="50" charset="-52"/>
              </a:rPr>
              <a:t> (инженерные и упр. кадры </a:t>
            </a:r>
            <a:r>
              <a:rPr lang="ru-RU" b="1" dirty="0" err="1" smtClean="0">
                <a:latin typeface="DaxlineCyrSC-Regular" panose="02000503040000020004" pitchFamily="50" charset="-52"/>
              </a:rPr>
              <a:t>пром</a:t>
            </a:r>
            <a:r>
              <a:rPr lang="ru-RU" b="1" dirty="0" smtClean="0">
                <a:latin typeface="DaxlineCyrSC-Regular" panose="02000503040000020004" pitchFamily="50" charset="-52"/>
              </a:rPr>
              <a:t>. предприятий)</a:t>
            </a:r>
            <a:endParaRPr lang="ru-RU" b="1" dirty="0">
              <a:latin typeface="DaxlineCyrSC-Regular" panose="02000503040000020004" pitchFamily="50" charset="-52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48544" y="4602295"/>
            <a:ext cx="7344816" cy="15121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DaxlineCyrSC-Regular" panose="02000503040000020004" pitchFamily="50" charset="-52"/>
              </a:rPr>
              <a:t>Студенческая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лига</a:t>
            </a:r>
            <a:endParaRPr lang="ru-RU" sz="2000" b="1" dirty="0">
              <a:latin typeface="DaxlineCyrSC-Regular" panose="02000503040000020004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49344" y="1700808"/>
            <a:ext cx="1856656" cy="4104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DaxlineCyrSC-Bold" panose="02000503050000020004" pitchFamily="50" charset="-52"/>
              </a:rPr>
              <a:t>Финал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00" b="1" dirty="0" smtClean="0">
                <a:latin typeface="DaxlineCyrSC-Bold" panose="02000503050000020004" pitchFamily="50" charset="-52"/>
              </a:rPr>
              <a:t>март 2015 г.</a:t>
            </a:r>
          </a:p>
          <a:p>
            <a:pPr algn="ctr"/>
            <a:r>
              <a:rPr lang="en-US" sz="1400" b="1" dirty="0" smtClean="0">
                <a:latin typeface="DaxlineCyrSC-Regular" panose="02000503040000020004" pitchFamily="50" charset="-52"/>
              </a:rPr>
              <a:t>80</a:t>
            </a:r>
            <a:r>
              <a:rPr lang="ru-RU" sz="1400" b="1" dirty="0" smtClean="0">
                <a:latin typeface="DaxlineCyrSC-Regular" panose="02000503040000020004" pitchFamily="50" charset="-52"/>
              </a:rPr>
              <a:t> участников</a:t>
            </a:r>
            <a:endParaRPr lang="ru-RU" sz="1400" b="1" dirty="0">
              <a:latin typeface="DaxlineCyrSC-Regular" panose="02000503040000020004" pitchFamily="50" charset="-52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598298" y="2492896"/>
            <a:ext cx="6480720" cy="12961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DaxlineCyrSC-Regular" panose="02000503040000020004" pitchFamily="50" charset="-52"/>
              </a:rPr>
              <a:t>Предпринимательская лига </a:t>
            </a:r>
          </a:p>
          <a:p>
            <a:pPr algn="ctr"/>
            <a:r>
              <a:rPr lang="ru-RU" b="1" dirty="0" smtClean="0">
                <a:latin typeface="DaxlineCyrSC-Regular" panose="02000503040000020004" pitchFamily="50" charset="-52"/>
              </a:rPr>
              <a:t>(малый и средний бизнес)</a:t>
            </a:r>
            <a:endParaRPr lang="ru-RU" b="1" dirty="0">
              <a:latin typeface="DaxlineCyrSC-Regular" panose="02000503040000020004" pitchFamily="50" charset="-52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187417" y="3645024"/>
            <a:ext cx="6891601" cy="129614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DaxlineCyrSC-Regular" panose="02000503040000020004" pitchFamily="50" charset="-52"/>
              </a:rPr>
              <a:t>Открытое участие </a:t>
            </a:r>
          </a:p>
          <a:p>
            <a:pPr algn="ctr"/>
            <a:r>
              <a:rPr lang="ru-RU" b="1" dirty="0" smtClean="0">
                <a:latin typeface="DaxlineCyrSC-Regular" panose="02000503040000020004" pitchFamily="50" charset="-52"/>
              </a:rPr>
              <a:t>(госслужащие, сборные команды и </a:t>
            </a:r>
            <a:r>
              <a:rPr lang="ru-RU" b="1" dirty="0" err="1" smtClean="0">
                <a:latin typeface="DaxlineCyrSC-Regular" panose="02000503040000020004" pitchFamily="50" charset="-52"/>
              </a:rPr>
              <a:t>т.д</a:t>
            </a:r>
            <a:r>
              <a:rPr lang="ru-RU" b="1" dirty="0" smtClean="0">
                <a:latin typeface="DaxlineCyrSC-Regular" panose="02000503040000020004" pitchFamily="50" charset="-52"/>
              </a:rPr>
              <a:t>)</a:t>
            </a:r>
            <a:endParaRPr lang="ru-RU" b="1" dirty="0">
              <a:latin typeface="DaxlineCyrSC-Regular" panose="02000503040000020004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5894" y="1628800"/>
            <a:ext cx="856746" cy="30243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atin typeface="DaxlineCyrSC-Regular" panose="02000503040000020004" pitchFamily="50" charset="-52"/>
              </a:rPr>
              <a:t>Профессиональная  лига </a:t>
            </a:r>
            <a:endParaRPr lang="ru-RU" b="1" dirty="0">
              <a:latin typeface="DaxlineCyrSC-Regular" panose="02000503040000020004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8202" y="1628800"/>
            <a:ext cx="856746" cy="4104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latin typeface="DaxlineCyrSC-Regular" panose="02000503040000020004" pitchFamily="50" charset="-52"/>
              </a:rPr>
              <a:t>Официальный запуск*</a:t>
            </a:r>
            <a:endParaRPr lang="ru-RU" sz="2000" b="1" dirty="0">
              <a:latin typeface="DaxlineCyrSC-Regular" panose="02000503040000020004" pitchFamily="50" charset="-5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89531" y="6227576"/>
            <a:ext cx="8105800" cy="4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1600" b="1" dirty="0" smtClean="0">
                <a:latin typeface="DaxlineCyrSC-Regular" panose="02000503040000020004" pitchFamily="50" charset="-52"/>
              </a:rPr>
              <a:t>*Возможные даты начала соревнований: </a:t>
            </a:r>
            <a:r>
              <a:rPr lang="ru-RU" sz="1600" b="1" dirty="0" smtClean="0">
                <a:latin typeface="DaxlineCyrSC-Bold" panose="02000503050000020004" pitchFamily="50" charset="-52"/>
              </a:rPr>
              <a:t>12 ноября 2014 и 27 января 2015</a:t>
            </a:r>
            <a:endParaRPr lang="ru-RU" sz="1400" b="1" dirty="0" smtClean="0">
              <a:latin typeface="DaxlineCyrSC-Bold" panose="0200050305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882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2956" y="1766753"/>
            <a:ext cx="922458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b="1" dirty="0">
                <a:latin typeface="DaxlineCyrSC-Bold" panose="02000503050000020004" pitchFamily="50" charset="-52"/>
                <a:cs typeface="Tahoma" pitchFamily="34" charset="0"/>
              </a:rPr>
              <a:t>Обучение</a:t>
            </a:r>
            <a:r>
              <a:rPr lang="ru-RU" dirty="0">
                <a:latin typeface="DaxlineCyrSC-Bold" panose="02000503050000020004" pitchFamily="50" charset="-52"/>
                <a:cs typeface="Tahoma" pitchFamily="34" charset="0"/>
              </a:rPr>
              <a:t> </a:t>
            </a:r>
            <a:r>
              <a:rPr lang="ru-RU" dirty="0">
                <a:latin typeface="DaxlineCyrSC-Regular" panose="02000503040000020004" pitchFamily="50" charset="-52"/>
                <a:cs typeface="Tahoma" pitchFamily="34" charset="0"/>
              </a:rPr>
              <a:t>через практикумы на основе </a:t>
            </a: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симулятора формирует управленческие </a:t>
            </a:r>
            <a:r>
              <a:rPr lang="ru-RU" dirty="0">
                <a:latin typeface="DaxlineCyrSC-Regular" panose="02000503040000020004" pitchFamily="50" charset="-52"/>
                <a:cs typeface="Tahoma" pitchFamily="34" charset="0"/>
              </a:rPr>
              <a:t>компетенции: </a:t>
            </a:r>
          </a:p>
          <a:p>
            <a:pPr lvl="1" eaLnBrk="1" hangingPunct="1">
              <a:spcBef>
                <a:spcPts val="300"/>
              </a:spcBef>
              <a:buClr>
                <a:srgbClr val="0070C0"/>
              </a:buClr>
              <a:buSzPct val="150000"/>
              <a:buFont typeface="Arial" charset="0"/>
              <a:buChar char="•"/>
            </a:pPr>
            <a:r>
              <a:rPr lang="ru-RU" sz="1600" dirty="0">
                <a:latin typeface="DaxlineCyrSC-Regular" panose="02000503040000020004" pitchFamily="50" charset="-52"/>
                <a:cs typeface="Tahoma" pitchFamily="34" charset="0"/>
              </a:rPr>
              <a:t>Понимание принципов работы </a:t>
            </a:r>
            <a:r>
              <a:rPr lang="ru-RU" sz="1600" dirty="0" smtClean="0">
                <a:latin typeface="DaxlineCyrSC-Regular" panose="02000503040000020004" pitchFamily="50" charset="-52"/>
                <a:cs typeface="Tahoma" pitchFamily="34" charset="0"/>
              </a:rPr>
              <a:t>бизнеса и бизнес-мышление</a:t>
            </a:r>
            <a:endParaRPr lang="ru-RU" sz="1600" dirty="0">
              <a:latin typeface="DaxlineCyrSC-Regular" panose="02000503040000020004" pitchFamily="50" charset="-52"/>
              <a:cs typeface="Tahoma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rgbClr val="0070C0"/>
              </a:buClr>
              <a:buSzPct val="150000"/>
              <a:buFont typeface="Arial" charset="0"/>
              <a:buChar char="•"/>
            </a:pPr>
            <a:r>
              <a:rPr lang="ru-RU" sz="1600" dirty="0">
                <a:latin typeface="DaxlineCyrSC-Regular" panose="02000503040000020004" pitchFamily="50" charset="-52"/>
                <a:cs typeface="Tahoma" pitchFamily="34" charset="0"/>
              </a:rPr>
              <a:t>Навыки анализа и принятия решений</a:t>
            </a:r>
          </a:p>
          <a:p>
            <a:pPr lvl="1" eaLnBrk="1" hangingPunct="1">
              <a:spcBef>
                <a:spcPts val="300"/>
              </a:spcBef>
              <a:buClr>
                <a:srgbClr val="0070C0"/>
              </a:buClr>
              <a:buSzPct val="150000"/>
              <a:buFont typeface="Arial" charset="0"/>
              <a:buChar char="•"/>
            </a:pPr>
            <a:r>
              <a:rPr lang="ru-RU" sz="1600" dirty="0">
                <a:latin typeface="DaxlineCyrSC-Regular" panose="02000503040000020004" pitchFamily="50" charset="-52"/>
                <a:cs typeface="Tahoma" pitchFamily="34" charset="0"/>
              </a:rPr>
              <a:t>Стратегическое видение (смена масштаба деятельности)</a:t>
            </a:r>
          </a:p>
          <a:p>
            <a:pPr lvl="1" eaLnBrk="1" hangingPunct="1">
              <a:spcBef>
                <a:spcPts val="300"/>
              </a:spcBef>
              <a:buClr>
                <a:srgbClr val="0070C0"/>
              </a:buClr>
              <a:buSzPct val="150000"/>
              <a:buFont typeface="Arial" charset="0"/>
              <a:buChar char="•"/>
            </a:pPr>
            <a:r>
              <a:rPr lang="ru-RU" sz="1600" dirty="0">
                <a:latin typeface="DaxlineCyrSC-Regular" panose="02000503040000020004" pitchFamily="50" charset="-52"/>
                <a:cs typeface="Tahoma" pitchFamily="34" charset="0"/>
              </a:rPr>
              <a:t>Н</a:t>
            </a:r>
            <a:r>
              <a:rPr lang="ru-RU" sz="1600" dirty="0" smtClean="0">
                <a:latin typeface="DaxlineCyrSC-Regular" panose="02000503040000020004" pitchFamily="50" charset="-52"/>
                <a:cs typeface="Tahoma" pitchFamily="34" charset="0"/>
              </a:rPr>
              <a:t>авыки </a:t>
            </a:r>
            <a:r>
              <a:rPr lang="ru-RU" sz="1600" dirty="0">
                <a:latin typeface="DaxlineCyrSC-Regular" panose="02000503040000020004" pitchFamily="50" charset="-52"/>
                <a:cs typeface="Tahoma" pitchFamily="34" charset="0"/>
              </a:rPr>
              <a:t>командной работы и личной эффективности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/>
            </a:r>
            <a:b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</a:b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Возможность </a:t>
            </a:r>
            <a:r>
              <a:rPr lang="ru-RU" dirty="0">
                <a:latin typeface="DaxlineCyrSC-Bold" panose="02000503050000020004" pitchFamily="50" charset="-52"/>
                <a:cs typeface="Tahoma" pitchFamily="34" charset="0"/>
              </a:rPr>
              <a:t>оценки компетенций </a:t>
            </a:r>
            <a:r>
              <a:rPr lang="ru-RU" dirty="0">
                <a:latin typeface="DaxlineCyrSC-Regular" panose="02000503040000020004" pitchFamily="50" charset="-52"/>
                <a:cs typeface="Tahoma" pitchFamily="34" charset="0"/>
              </a:rPr>
              <a:t>участников </a:t>
            </a: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чемпионата и формирования</a:t>
            </a:r>
            <a:r>
              <a:rPr lang="en-US" dirty="0" smtClean="0">
                <a:latin typeface="DaxlineCyrSC-Regular" panose="02000503040000020004" pitchFamily="50" charset="-52"/>
                <a:cs typeface="Tahoma" pitchFamily="34" charset="0"/>
              </a:rPr>
              <a:t>/</a:t>
            </a: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расширения </a:t>
            </a:r>
            <a:r>
              <a:rPr lang="ru-RU" dirty="0" smtClean="0">
                <a:latin typeface="DaxlineCyrSC-Bold" panose="02000503050000020004" pitchFamily="50" charset="-52"/>
                <a:cs typeface="Tahoma" pitchFamily="34" charset="0"/>
              </a:rPr>
              <a:t>кадрового резерва </a:t>
            </a: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как для инвестиционных бизнес-проектов, так и органов власти</a:t>
            </a:r>
            <a:endParaRPr lang="ru-RU" dirty="0">
              <a:latin typeface="DaxlineCyrSC-Regular" panose="02000503040000020004" pitchFamily="50" charset="-52"/>
              <a:cs typeface="Tahoma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/>
            </a:r>
            <a:b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</a:b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Яркое </a:t>
            </a:r>
            <a:r>
              <a:rPr lang="ru-RU" dirty="0">
                <a:latin typeface="DaxlineCyrSC-Regular" panose="02000503040000020004" pitchFamily="50" charset="-52"/>
                <a:cs typeface="Tahoma" pitchFamily="34" charset="0"/>
              </a:rPr>
              <a:t>мероприятие, формирующее </a:t>
            </a:r>
            <a:r>
              <a:rPr lang="ru-RU" dirty="0" smtClean="0">
                <a:latin typeface="DaxlineCyrSC-Bold" panose="02000503050000020004" pitchFamily="50" charset="-52"/>
                <a:cs typeface="Tahoma" pitchFamily="34" charset="0"/>
              </a:rPr>
              <a:t>имидж</a:t>
            </a:r>
            <a:r>
              <a:rPr lang="ru-RU" dirty="0" smtClean="0">
                <a:latin typeface="DaxlineCyrSC-Regular" panose="02000503040000020004" pitchFamily="50" charset="-52"/>
                <a:cs typeface="Tahoma" pitchFamily="34" charset="0"/>
              </a:rPr>
              <a:t> органов власти в регионе, продвигающее привлекательность карьеры и самореализации в бизнесе</a:t>
            </a:r>
            <a:endParaRPr lang="ru-RU" dirty="0">
              <a:latin typeface="DaxlineCyrSC-Regular" panose="02000503040000020004" pitchFamily="50" charset="-52"/>
              <a:cs typeface="Tahoma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" y="1720269"/>
            <a:ext cx="393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" y="3805201"/>
            <a:ext cx="392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" y="5013176"/>
            <a:ext cx="392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71118"/>
            <a:ext cx="76572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indent="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Региональный кубок</a:t>
            </a: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: ожидаемые результаты</a:t>
            </a:r>
            <a:endParaRPr lang="en-US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6114782"/>
            <a:ext cx="9361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50000"/>
            </a:pPr>
            <a:r>
              <a:rPr lang="ru-RU" sz="1600" b="1" dirty="0" smtClean="0">
                <a:solidFill>
                  <a:srgbClr val="0070C0"/>
                </a:solidFill>
                <a:latin typeface="DaxlineCyrSC-Regular" panose="02000503040000020004" pitchFamily="50" charset="-52"/>
              </a:rPr>
              <a:t>Значительный рост числа участников чемпионата из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218739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treugol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2363789"/>
            <a:ext cx="39735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812800" y="2133602"/>
            <a:ext cx="45005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dirty="0">
                <a:latin typeface="DaxlineCyrSC-Regular" panose="02000503040000020004" pitchFamily="50" charset="-52"/>
                <a:cs typeface="Calibri"/>
              </a:rPr>
              <a:t>Сокращение </a:t>
            </a:r>
            <a:r>
              <a:rPr lang="ru-RU" b="1" dirty="0">
                <a:latin typeface="DaxlineCyrSC-Regular" panose="02000503040000020004" pitchFamily="50" charset="-52"/>
                <a:cs typeface="Calibri"/>
              </a:rPr>
              <a:t>сроков</a:t>
            </a:r>
            <a:r>
              <a:rPr lang="ru-RU" dirty="0">
                <a:latin typeface="DaxlineCyrSC-Regular" panose="02000503040000020004" pitchFamily="50" charset="-52"/>
                <a:cs typeface="Calibri"/>
              </a:rPr>
              <a:t> обучения (интенсивность)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dirty="0">
                <a:latin typeface="DaxlineCyrSC-Regular" panose="02000503040000020004" pitchFamily="50" charset="-52"/>
                <a:cs typeface="Calibri"/>
              </a:rPr>
              <a:t>Ориентация на </a:t>
            </a:r>
            <a:r>
              <a:rPr lang="ru-RU" b="1" dirty="0">
                <a:latin typeface="DaxlineCyrSC-Regular" panose="02000503040000020004" pitchFamily="50" charset="-52"/>
                <a:cs typeface="Calibri"/>
              </a:rPr>
              <a:t>компетенции</a:t>
            </a:r>
            <a:r>
              <a:rPr lang="ru-RU" dirty="0">
                <a:latin typeface="DaxlineCyrSC-Regular" panose="02000503040000020004" pitchFamily="50" charset="-52"/>
                <a:cs typeface="Calibri"/>
              </a:rPr>
              <a:t>, а не только теоретические знания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dirty="0">
                <a:latin typeface="DaxlineCyrSC-Regular" panose="02000503040000020004" pitchFamily="50" charset="-52"/>
                <a:cs typeface="Calibri"/>
              </a:rPr>
              <a:t>Возможность </a:t>
            </a:r>
            <a:r>
              <a:rPr lang="ru-RU" b="1" dirty="0">
                <a:latin typeface="DaxlineCyrSC-Regular" panose="02000503040000020004" pitchFamily="50" charset="-52"/>
                <a:cs typeface="Calibri"/>
              </a:rPr>
              <a:t>«обучения в удаленном режиме» </a:t>
            </a:r>
            <a:r>
              <a:rPr lang="ru-RU" dirty="0">
                <a:latin typeface="DaxlineCyrSC-Regular" panose="02000503040000020004" pitchFamily="50" charset="-52"/>
                <a:cs typeface="Calibri"/>
              </a:rPr>
              <a:t>(использование Интернет)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b="1" dirty="0">
                <a:latin typeface="DaxlineCyrSC-Regular" panose="02000503040000020004" pitchFamily="50" charset="-52"/>
                <a:cs typeface="Calibri"/>
              </a:rPr>
              <a:t>Невысокая стоимость</a:t>
            </a:r>
            <a:r>
              <a:rPr lang="ru-RU" dirty="0">
                <a:latin typeface="DaxlineCyrSC-Regular" panose="02000503040000020004" pitchFamily="50" charset="-52"/>
                <a:cs typeface="Calibri"/>
              </a:rPr>
              <a:t> обучения в расчете на одного человека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b="1" dirty="0">
                <a:latin typeface="DaxlineCyrSC-Regular" panose="02000503040000020004" pitchFamily="50" charset="-52"/>
                <a:cs typeface="Calibri"/>
              </a:rPr>
              <a:t>Увлекательность</a:t>
            </a:r>
            <a:r>
              <a:rPr lang="ru-RU" dirty="0">
                <a:latin typeface="DaxlineCyrSC-Regular" panose="02000503040000020004" pitchFamily="50" charset="-52"/>
                <a:cs typeface="Calibri"/>
              </a:rPr>
              <a:t> и </a:t>
            </a:r>
            <a:r>
              <a:rPr lang="ru-RU" b="1" dirty="0">
                <a:latin typeface="DaxlineCyrSC-Regular" panose="02000503040000020004" pitchFamily="50" charset="-52"/>
                <a:cs typeface="Calibri"/>
              </a:rPr>
              <a:t>зрелищность</a:t>
            </a:r>
            <a:r>
              <a:rPr lang="ru-RU" dirty="0">
                <a:latin typeface="DaxlineCyrSC-Regular" panose="02000503040000020004" pitchFamily="50" charset="-52"/>
                <a:cs typeface="Calibri"/>
              </a:rPr>
              <a:t> процесса обучения, достигаемая через соревновательную составляющую</a:t>
            </a:r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5939208" y="5245103"/>
            <a:ext cx="3708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300" i="1">
                <a:latin typeface="Calibri"/>
                <a:cs typeface="Calibri"/>
              </a:rPr>
              <a:t>* </a:t>
            </a:r>
            <a:r>
              <a:rPr lang="ru-RU" sz="1300" i="1">
                <a:latin typeface="Calibri"/>
                <a:cs typeface="Calibri"/>
              </a:rPr>
              <a:t>«Пирамида обучения» - эффективность</a:t>
            </a:r>
          </a:p>
          <a:p>
            <a:pPr algn="r"/>
            <a:r>
              <a:rPr lang="ru-RU" sz="1300" i="1">
                <a:latin typeface="Calibri"/>
                <a:cs typeface="Calibri"/>
              </a:rPr>
              <a:t>различных образовательных технологий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2" y="2072189"/>
            <a:ext cx="393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3384405"/>
            <a:ext cx="392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2730065"/>
            <a:ext cx="392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7" y="4072084"/>
            <a:ext cx="392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675189"/>
            <a:ext cx="392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0407" y="289816"/>
            <a:ext cx="8337376" cy="7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indent="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Региональный кубок</a:t>
            </a: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: преимущества имитационных моделей в обучении</a:t>
            </a:r>
            <a:endParaRPr lang="en-US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54417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0407" y="289816"/>
            <a:ext cx="8337376" cy="7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indent="0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Стоимость организации регионального этапа </a:t>
            </a:r>
            <a:r>
              <a:rPr lang="en-US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Global Management Challenge </a:t>
            </a: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в зависимости от масштабов</a:t>
            </a:r>
            <a:endParaRPr lang="en-US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51371"/>
              </p:ext>
            </p:extLst>
          </p:nvPr>
        </p:nvGraphicFramePr>
        <p:xfrm>
          <a:off x="416496" y="1772816"/>
          <a:ext cx="9217024" cy="4754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36171"/>
                <a:gridCol w="2073830"/>
                <a:gridCol w="4238871"/>
                <a:gridCol w="1368152"/>
              </a:tblGrid>
              <a:tr h="32974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DaxlineCyrSC-Bold" panose="02000503050000020004" pitchFamily="50" charset="-52"/>
                        </a:rPr>
                        <a:t>Количество управленческих команд</a:t>
                      </a:r>
                      <a:endParaRPr lang="ru-RU" sz="1200" b="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DaxlineCyrSC-Bold" panose="02000503050000020004" pitchFamily="50" charset="-52"/>
                        </a:rPr>
                        <a:t>Участников в командах</a:t>
                      </a:r>
                      <a:br>
                        <a:rPr lang="ru-RU" sz="1200" b="0" dirty="0" smtClean="0">
                          <a:latin typeface="DaxlineCyrSC-Bold" panose="02000503050000020004" pitchFamily="50" charset="-52"/>
                        </a:rPr>
                      </a:br>
                      <a:r>
                        <a:rPr lang="ru-RU" sz="1100" b="0" dirty="0" smtClean="0">
                          <a:latin typeface="DaxlineCyrSC-Bold" panose="02000503050000020004" pitchFamily="50" charset="-52"/>
                        </a:rPr>
                        <a:t>(по 4-5</a:t>
                      </a:r>
                      <a:r>
                        <a:rPr lang="ru-RU" sz="1100" b="0" baseline="0" dirty="0" smtClean="0">
                          <a:latin typeface="DaxlineCyrSC-Bold" panose="02000503050000020004" pitchFamily="50" charset="-52"/>
                        </a:rPr>
                        <a:t> человек в каждой)</a:t>
                      </a:r>
                      <a:endParaRPr lang="ru-RU" sz="1100" b="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DaxlineCyrSC-Bold" panose="02000503050000020004" pitchFamily="50" charset="-52"/>
                        </a:rPr>
                        <a:t>Содержание</a:t>
                      </a:r>
                      <a:r>
                        <a:rPr lang="ru-RU" sz="1200" b="0" baseline="0" dirty="0" smtClean="0">
                          <a:latin typeface="DaxlineCyrSC-Bold" panose="02000503050000020004" pitchFamily="50" charset="-52"/>
                        </a:rPr>
                        <a:t> регионального этапа</a:t>
                      </a:r>
                      <a:endParaRPr lang="ru-RU" sz="1200" b="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DaxlineCyrSC-Bold" panose="02000503050000020004" pitchFamily="50" charset="-52"/>
                        </a:rPr>
                        <a:t>Общая стоимость регионального</a:t>
                      </a:r>
                      <a:r>
                        <a:rPr lang="ru-RU" sz="1200" b="0" baseline="0" dirty="0" smtClean="0">
                          <a:latin typeface="DaxlineCyrSC-Bold" panose="02000503050000020004" pitchFamily="50" charset="-52"/>
                        </a:rPr>
                        <a:t> этапа</a:t>
                      </a:r>
                      <a:endParaRPr lang="ru-RU" sz="1200" b="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64 команд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</a:t>
                      </a: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 250-300 человек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Пилотный этап</a:t>
                      </a:r>
                      <a:endParaRPr lang="ru-RU" sz="1200" baseline="0" dirty="0" smtClean="0">
                        <a:latin typeface="DaxlineCyrSC-Regular" panose="02000503040000020004" pitchFamily="50" charset="-5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Ограниченная кампания по набору участников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1 онлайн-раунд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Региональный финал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DaxlineCyrSC-Bold" panose="02000503050000020004" pitchFamily="50" charset="-52"/>
                        </a:rPr>
                        <a:t>2 млн. руб.</a:t>
                      </a:r>
                      <a:endParaRPr lang="ru-RU" sz="14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128 команд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500-600 человек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Очный тренинг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1 онлайн-раунд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Региональный финал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DaxlineCyrSC-Bold" panose="02000503050000020004" pitchFamily="50" charset="-52"/>
                        </a:rPr>
                        <a:t>3,3 млн. руб.</a:t>
                      </a:r>
                      <a:endParaRPr lang="ru-RU" sz="14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256 команд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1000-1200</a:t>
                      </a: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 человек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Очный</a:t>
                      </a: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 тренинг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2 онлайн-раунда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Региональный финал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Широкий охват аудитории</a:t>
                      </a:r>
                      <a:endParaRPr lang="ru-RU" sz="1200" dirty="0" smtClean="0">
                        <a:latin typeface="DaxlineCyrSC-Regular" panose="02000503040000020004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DaxlineCyrSC-Bold" panose="02000503050000020004" pitchFamily="50" charset="-52"/>
                        </a:rPr>
                        <a:t>4,5 млн.</a:t>
                      </a:r>
                      <a:r>
                        <a:rPr lang="ru-RU" sz="1400" baseline="0" dirty="0" smtClean="0">
                          <a:latin typeface="DaxlineCyrSC-Bold" panose="02000503050000020004" pitchFamily="50" charset="-52"/>
                        </a:rPr>
                        <a:t> руб.</a:t>
                      </a:r>
                      <a:endParaRPr lang="ru-RU" sz="14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512 команд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 2000-2500 человек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Очный</a:t>
                      </a: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 тренинг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2 онлайн-раунда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Масштабный региональный финал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Широкий охват аудитории</a:t>
                      </a:r>
                      <a:endParaRPr lang="ru-RU" sz="1200" dirty="0" smtClean="0">
                        <a:latin typeface="DaxlineCyrSC-Regular" panose="02000503040000020004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DaxlineCyrSC-Bold" panose="02000503050000020004" pitchFamily="50" charset="-52"/>
                        </a:rPr>
                        <a:t>5,5 млн. руб.</a:t>
                      </a:r>
                      <a:endParaRPr lang="ru-RU" sz="14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До</a:t>
                      </a: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 1024 команд и более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3000-5000 человек и более</a:t>
                      </a:r>
                      <a:endParaRPr lang="ru-RU" sz="12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Несколько очных тренингов на разных площадках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2 онлайн-раунда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DaxlineCyrSC-Regular" panose="02000503040000020004" pitchFamily="50" charset="-52"/>
                        </a:rPr>
                        <a:t>Масштабный</a:t>
                      </a: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 региональный финал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DaxlineCyrSC-Regular" panose="02000503040000020004" pitchFamily="50" charset="-52"/>
                        </a:rPr>
                        <a:t>Широкий охват аудитории</a:t>
                      </a:r>
                      <a:endParaRPr lang="ru-RU" sz="1200" dirty="0" smtClean="0">
                        <a:latin typeface="DaxlineCyrSC-Regular" panose="02000503040000020004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DaxlineCyrSC-Bold" panose="02000503050000020004" pitchFamily="50" charset="-52"/>
                        </a:rPr>
                        <a:t>8-10 млн. руб.</a:t>
                      </a:r>
                      <a:endParaRPr lang="ru-RU" sz="14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799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0407" y="289816"/>
            <a:ext cx="8337376" cy="7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indent="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Региональный кубок</a:t>
            </a: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: календарь</a:t>
            </a:r>
            <a:endParaRPr lang="en-US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84023"/>
              </p:ext>
            </p:extLst>
          </p:nvPr>
        </p:nvGraphicFramePr>
        <p:xfrm>
          <a:off x="416496" y="1772816"/>
          <a:ext cx="9145016" cy="453650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28592"/>
                <a:gridCol w="3816424"/>
              </a:tblGrid>
              <a:tr h="49917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DaxlineCyrSC-Bold" panose="02000503050000020004" pitchFamily="50" charset="-52"/>
                        </a:rPr>
                        <a:t>Мероприятие</a:t>
                      </a:r>
                      <a:endParaRPr lang="ru-RU" sz="1800" b="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DaxlineCyrSC-Bold" panose="02000503050000020004" pitchFamily="50" charset="-52"/>
                        </a:rPr>
                        <a:t>Срок</a:t>
                      </a:r>
                      <a:endParaRPr lang="ru-RU" sz="1800" b="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</a:tr>
              <a:tr h="5613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Bold" panose="02000503050000020004" pitchFamily="50" charset="-52"/>
                        </a:rPr>
                        <a:t>Старт информационной кампании</a:t>
                      </a:r>
                      <a:endParaRPr lang="ru-RU" sz="18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Regular" panose="02000503040000020004" pitchFamily="50" charset="-52"/>
                        </a:rPr>
                        <a:t>1 ноября 2014</a:t>
                      </a:r>
                      <a:endParaRPr lang="ru-RU" sz="18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</a:tr>
              <a:tr h="9689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Bold" panose="02000503050000020004" pitchFamily="50" charset="-52"/>
                        </a:rPr>
                        <a:t>Демонстрационный тренинг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DaxlineCyrSC-Regular" panose="02000503040000020004" pitchFamily="50" charset="-52"/>
                        </a:rPr>
                        <a:t>(однодневный очный</a:t>
                      </a:r>
                      <a:r>
                        <a:rPr lang="ru-RU" sz="1400" baseline="0" dirty="0" smtClean="0">
                          <a:latin typeface="DaxlineCyrSC-Regular" panose="02000503040000020004" pitchFamily="50" charset="-52"/>
                        </a:rPr>
                        <a:t> формат)</a:t>
                      </a:r>
                      <a:endParaRPr lang="ru-RU" sz="14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Regular" panose="02000503040000020004" pitchFamily="50" charset="-52"/>
                        </a:rPr>
                        <a:t>В период с 15 ноября 2014 по 27 января 2015</a:t>
                      </a:r>
                      <a:endParaRPr lang="ru-RU" sz="18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</a:tr>
              <a:tr h="5613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Bold" panose="02000503050000020004" pitchFamily="50" charset="-52"/>
                        </a:rPr>
                        <a:t>Демонстрационный онлайн-раунд</a:t>
                      </a:r>
                      <a:endParaRPr lang="ru-RU" sz="18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Regular" panose="02000503040000020004" pitchFamily="50" charset="-52"/>
                        </a:rPr>
                        <a:t>18 января – 25 января 2015</a:t>
                      </a:r>
                      <a:endParaRPr lang="ru-RU" sz="18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</a:tr>
              <a:tr h="5613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Bold" panose="02000503050000020004" pitchFamily="50" charset="-52"/>
                        </a:rPr>
                        <a:t>Онлайн-раунд</a:t>
                      </a:r>
                      <a:r>
                        <a:rPr lang="ru-RU" sz="1800" baseline="0" dirty="0" smtClean="0">
                          <a:latin typeface="DaxlineCyrSC-Bold" panose="02000503050000020004" pitchFamily="50" charset="-52"/>
                        </a:rPr>
                        <a:t> кубка</a:t>
                      </a:r>
                      <a:endParaRPr lang="ru-RU" sz="1800" dirty="0">
                        <a:latin typeface="DaxlineCyrSC-Bold" panose="0200050305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Regular" panose="02000503040000020004" pitchFamily="50" charset="-52"/>
                        </a:rPr>
                        <a:t>27 января – 20 февраля 2015</a:t>
                      </a:r>
                      <a:endParaRPr lang="ru-RU" sz="18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</a:tr>
              <a:tr h="13842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Bold" panose="02000503050000020004" pitchFamily="50" charset="-52"/>
                        </a:rPr>
                        <a:t>Финал</a:t>
                      </a:r>
                      <a:r>
                        <a:rPr lang="ru-RU" sz="1800" baseline="0" dirty="0" smtClean="0">
                          <a:latin typeface="DaxlineCyrSC-Bold" panose="02000503050000020004" pitchFamily="50" charset="-52"/>
                        </a:rPr>
                        <a:t> регионального кубка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DaxlineCyrSC-Regular" panose="02000503040000020004" pitchFamily="50" charset="-52"/>
                        </a:rPr>
                        <a:t>(однодневный очный формат, до 16 лучших управленческих команд)</a:t>
                      </a:r>
                      <a:endParaRPr lang="ru-RU" sz="14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DaxlineCyrSC-Regular" panose="02000503040000020004" pitchFamily="50" charset="-52"/>
                        </a:rPr>
                        <a:t>Март 2015</a:t>
                      </a:r>
                      <a:endParaRPr lang="ru-RU" sz="1800" dirty="0">
                        <a:latin typeface="DaxlineCyrSC-Regular" panose="02000503040000020004" pitchFamily="50" charset="-5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3511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111376"/>
            <a:ext cx="9906000" cy="57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50000"/>
            </a:pPr>
            <a:r>
              <a:rPr lang="ru-RU" dirty="0">
                <a:latin typeface="DaxlineCyrSC-Bold" panose="02000503050000020004" pitchFamily="50" charset="-52"/>
                <a:cs typeface="Tahoma" pitchFamily="34" charset="0"/>
              </a:rPr>
              <a:t>В подготовку регионального Кубка </a:t>
            </a:r>
            <a:r>
              <a:rPr lang="ru-RU" dirty="0" smtClean="0">
                <a:latin typeface="DaxlineCyrSC-Bold" panose="02000503050000020004" pitchFamily="50" charset="-52"/>
                <a:cs typeface="Tahoma" pitchFamily="34" charset="0"/>
              </a:rPr>
              <a:t>(оргкомитет) должны быть </a:t>
            </a:r>
            <a:r>
              <a:rPr lang="ru-RU" dirty="0">
                <a:latin typeface="DaxlineCyrSC-Bold" panose="02000503050000020004" pitchFamily="50" charset="-52"/>
                <a:cs typeface="Tahoma" pitchFamily="34" charset="0"/>
              </a:rPr>
              <a:t>включены</a:t>
            </a:r>
            <a:r>
              <a:rPr lang="ru-RU" dirty="0" smtClean="0">
                <a:latin typeface="DaxlineCyrSC-Bold" panose="02000503050000020004" pitchFamily="50" charset="-52"/>
                <a:cs typeface="Tahoma" pitchFamily="34" charset="0"/>
              </a:rPr>
              <a:t>:</a:t>
            </a:r>
            <a:endParaRPr lang="ru-RU" dirty="0">
              <a:latin typeface="DaxlineCyrSC-Bold" panose="02000503050000020004" pitchFamily="50" charset="-52"/>
              <a:cs typeface="Tahoma" pitchFamily="34" charset="0"/>
            </a:endParaRPr>
          </a:p>
          <a:p>
            <a:pPr eaLnBrk="1" hangingPunct="1">
              <a:spcBef>
                <a:spcPts val="300"/>
              </a:spcBef>
              <a:buClr>
                <a:srgbClr val="0070C0"/>
              </a:buClr>
              <a:buSzPct val="150000"/>
            </a:pPr>
            <a:r>
              <a:rPr lang="ru-RU" b="1" dirty="0">
                <a:latin typeface="DaxlineCyrSC-Regular" panose="02000503040000020004" pitchFamily="50" charset="-52"/>
              </a:rPr>
              <a:t>1. </a:t>
            </a:r>
            <a:r>
              <a:rPr lang="ru-RU" dirty="0">
                <a:latin typeface="DaxlineCyrSC-Bold" panose="02000503050000020004" pitchFamily="50" charset="-52"/>
              </a:rPr>
              <a:t>Правительство региона, в </a:t>
            </a:r>
            <a:r>
              <a:rPr lang="ru-RU" dirty="0" err="1">
                <a:latin typeface="DaxlineCyrSC-Bold" panose="02000503050000020004" pitchFamily="50" charset="-52"/>
              </a:rPr>
              <a:t>т.ч</a:t>
            </a:r>
            <a:r>
              <a:rPr lang="ru-RU" dirty="0">
                <a:latin typeface="DaxlineCyrSC-Bold" panose="02000503050000020004" pitchFamily="50" charset="-52"/>
              </a:rPr>
              <a:t>.:</a:t>
            </a:r>
          </a:p>
          <a:p>
            <a:pPr lvl="1" eaLnBrk="1" hangingPunct="1">
              <a:spcBef>
                <a:spcPts val="300"/>
              </a:spcBef>
              <a:buClr>
                <a:srgbClr val="0070C0"/>
              </a:buClr>
              <a:buSzPct val="150000"/>
              <a:buFont typeface="Arial" charset="0"/>
              <a:buChar char="•"/>
            </a:pPr>
            <a:r>
              <a:rPr lang="ru-RU" dirty="0" smtClean="0">
                <a:latin typeface="DaxlineCyrSC-Regular" panose="02000503040000020004" pitchFamily="50" charset="-52"/>
              </a:rPr>
              <a:t>ведомства</a:t>
            </a:r>
            <a:r>
              <a:rPr lang="ru-RU" dirty="0">
                <a:latin typeface="DaxlineCyrSC-Regular" panose="02000503040000020004" pitchFamily="50" charset="-52"/>
              </a:rPr>
              <a:t>, ответственные за </a:t>
            </a:r>
            <a:r>
              <a:rPr lang="ru-RU" dirty="0">
                <a:latin typeface="DaxlineCyrSC-Bold" panose="02000503050000020004" pitchFamily="50" charset="-52"/>
              </a:rPr>
              <a:t>экономическое развитие и промышленность региона</a:t>
            </a:r>
            <a:r>
              <a:rPr lang="ru-RU" dirty="0">
                <a:latin typeface="DaxlineCyrSC-Regular" panose="02000503040000020004" pitchFamily="50" charset="-52"/>
              </a:rPr>
              <a:t> (с целью коммуникации с предпринимателями и промышленностью); </a:t>
            </a:r>
          </a:p>
          <a:p>
            <a:pPr lvl="1" eaLnBrk="1" hangingPunct="1">
              <a:spcBef>
                <a:spcPts val="300"/>
              </a:spcBef>
              <a:buClr>
                <a:srgbClr val="0070C0"/>
              </a:buClr>
              <a:buSzPct val="150000"/>
              <a:buFont typeface="Arial" charset="0"/>
              <a:buChar char="•"/>
            </a:pPr>
            <a:r>
              <a:rPr lang="ru-RU" dirty="0">
                <a:latin typeface="DaxlineCyrSC-Regular" panose="02000503040000020004" pitchFamily="50" charset="-52"/>
              </a:rPr>
              <a:t>ведомства, отвечающие за </a:t>
            </a:r>
            <a:r>
              <a:rPr lang="ru-RU" dirty="0">
                <a:latin typeface="DaxlineCyrSC-Bold" panose="02000503050000020004" pitchFamily="50" charset="-52"/>
              </a:rPr>
              <a:t>молодёжную и образовательную политики </a:t>
            </a:r>
            <a:r>
              <a:rPr lang="ru-RU" dirty="0">
                <a:latin typeface="DaxlineCyrSC-Regular" panose="02000503040000020004" pitchFamily="50" charset="-52"/>
              </a:rPr>
              <a:t>(для проведения промо-кампании среди студентов</a:t>
            </a:r>
            <a:r>
              <a:rPr lang="ru-RU" dirty="0" smtClean="0">
                <a:latin typeface="DaxlineCyrSC-Regular" panose="02000503040000020004" pitchFamily="50" charset="-52"/>
              </a:rPr>
              <a:t>), а также коммуникации и ИТ.</a:t>
            </a:r>
            <a:endParaRPr lang="ru-RU" dirty="0">
              <a:latin typeface="DaxlineCyrSC-Regular" panose="02000503040000020004" pitchFamily="50" charset="-52"/>
            </a:endParaRPr>
          </a:p>
          <a:p>
            <a:pPr eaLnBrk="1" hangingPunct="1">
              <a:spcBef>
                <a:spcPts val="300"/>
              </a:spcBef>
              <a:buClr>
                <a:srgbClr val="0070C0"/>
              </a:buClr>
              <a:buSzPct val="150000"/>
            </a:pPr>
            <a:r>
              <a:rPr lang="ru-RU" dirty="0">
                <a:latin typeface="DaxlineCyrSC-Regular" panose="02000503040000020004" pitchFamily="50" charset="-52"/>
              </a:rPr>
              <a:t>2. Региональные </a:t>
            </a:r>
            <a:r>
              <a:rPr lang="ru-RU" dirty="0">
                <a:latin typeface="DaxlineCyrSC-Bold" panose="02000503050000020004" pitchFamily="50" charset="-52"/>
              </a:rPr>
              <a:t>бизнес-сообщества</a:t>
            </a:r>
            <a:r>
              <a:rPr lang="ru-RU" dirty="0">
                <a:latin typeface="DaxlineCyrSC-Regular" panose="02000503040000020004" pitchFamily="50" charset="-52"/>
              </a:rPr>
              <a:t> (для продвижения проекта среди крупных компаний, представителей малого и среднего бизнеса);</a:t>
            </a:r>
          </a:p>
          <a:p>
            <a:pPr eaLnBrk="1" hangingPunct="1">
              <a:spcBef>
                <a:spcPts val="300"/>
              </a:spcBef>
              <a:buClr>
                <a:srgbClr val="0070C0"/>
              </a:buClr>
              <a:buSzPct val="150000"/>
            </a:pPr>
            <a:r>
              <a:rPr lang="ru-RU" dirty="0">
                <a:latin typeface="DaxlineCyrSC-Regular" panose="02000503040000020004" pitchFamily="50" charset="-52"/>
              </a:rPr>
              <a:t>3. Региональные </a:t>
            </a:r>
            <a:r>
              <a:rPr lang="ru-RU" dirty="0">
                <a:latin typeface="DaxlineCyrSC-Bold" panose="02000503050000020004" pitchFamily="50" charset="-52"/>
              </a:rPr>
              <a:t>вузы</a:t>
            </a:r>
            <a:r>
              <a:rPr lang="ru-RU" dirty="0">
                <a:latin typeface="DaxlineCyrSC-Regular" panose="02000503040000020004" pitchFamily="50" charset="-52"/>
              </a:rPr>
              <a:t> (для привлечения студенческой аудитории)</a:t>
            </a:r>
          </a:p>
          <a:p>
            <a:pPr eaLnBrk="1" hangingPunct="1">
              <a:spcBef>
                <a:spcPts val="300"/>
              </a:spcBef>
              <a:buClr>
                <a:srgbClr val="0070C0"/>
              </a:buClr>
              <a:buSzPct val="150000"/>
            </a:pPr>
            <a:r>
              <a:rPr lang="ru-RU" dirty="0">
                <a:latin typeface="DaxlineCyrSC-Regular" panose="02000503040000020004" pitchFamily="50" charset="-52"/>
              </a:rPr>
              <a:t>4. Региональные </a:t>
            </a:r>
            <a:r>
              <a:rPr lang="ru-RU" dirty="0">
                <a:latin typeface="DaxlineCyrSC-Bold" panose="02000503050000020004" pitchFamily="50" charset="-52"/>
              </a:rPr>
              <a:t>СМИ</a:t>
            </a:r>
            <a:r>
              <a:rPr lang="ru-RU" dirty="0">
                <a:latin typeface="DaxlineCyrSC-Regular" panose="02000503040000020004" pitchFamily="50" charset="-52"/>
              </a:rPr>
              <a:t> (для освещения мероприятия)</a:t>
            </a:r>
            <a:r>
              <a:rPr lang="ru-RU" dirty="0" smtClean="0">
                <a:latin typeface="DaxlineCyrSC-Regular" panose="02000503040000020004" pitchFamily="50" charset="-52"/>
              </a:rPr>
              <a:t>;</a:t>
            </a:r>
          </a:p>
          <a:p>
            <a:pPr eaLnBrk="1" hangingPunct="1">
              <a:spcBef>
                <a:spcPts val="300"/>
              </a:spcBef>
              <a:buClr>
                <a:srgbClr val="0070C0"/>
              </a:buClr>
              <a:buSzPct val="150000"/>
            </a:pPr>
            <a:endParaRPr lang="ru-RU" sz="1000" dirty="0">
              <a:latin typeface="DaxlineCyrSC-Regular" panose="02000503040000020004" pitchFamily="50" charset="-52"/>
            </a:endParaRPr>
          </a:p>
          <a:p>
            <a:pPr eaLnBrk="1" hangingPunct="1">
              <a:spcBef>
                <a:spcPts val="300"/>
              </a:spcBef>
              <a:buClr>
                <a:srgbClr val="0070C0"/>
              </a:buClr>
              <a:buSzPct val="150000"/>
            </a:pPr>
            <a:r>
              <a:rPr lang="ru-RU" dirty="0" smtClean="0">
                <a:latin typeface="DaxlineCyrSC-Regular" panose="02000503040000020004" pitchFamily="50" charset="-52"/>
              </a:rPr>
              <a:t>Алгоритм начала реализации Кубка:</a:t>
            </a:r>
          </a:p>
          <a:p>
            <a:pPr marL="57150" indent="-342900" eaLnBrk="1" hangingPunct="1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ru-RU" dirty="0">
                <a:latin typeface="DaxlineCyrSC-Regular" panose="02000503040000020004" pitchFamily="50" charset="-52"/>
              </a:rPr>
              <a:t> </a:t>
            </a:r>
            <a:r>
              <a:rPr lang="ru-RU" dirty="0" smtClean="0">
                <a:latin typeface="DaxlineCyrSC-Regular" panose="02000503040000020004" pitchFamily="50" charset="-52"/>
              </a:rPr>
              <a:t>Распорядительный документ уровня Субъекта РФ</a:t>
            </a:r>
          </a:p>
          <a:p>
            <a:pPr marL="57150" indent="-342900" eaLnBrk="1" hangingPunct="1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ru-RU" dirty="0" smtClean="0">
                <a:latin typeface="DaxlineCyrSC-Regular" panose="02000503040000020004" pitchFamily="50" charset="-52"/>
              </a:rPr>
              <a:t> Проведение заседания оргкомитета из представителей РОИВ, бизнеса и вузов</a:t>
            </a:r>
          </a:p>
          <a:p>
            <a:pPr marL="57150" indent="-342900" eaLnBrk="1" hangingPunct="1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ru-RU" dirty="0" smtClean="0">
                <a:latin typeface="DaxlineCyrSC-Regular" panose="02000503040000020004" pitchFamily="50" charset="-52"/>
              </a:rPr>
              <a:t> Привлечение финансирования (бюджетные и</a:t>
            </a:r>
            <a:r>
              <a:rPr lang="en-US" dirty="0" smtClean="0">
                <a:latin typeface="DaxlineCyrSC-Regular" panose="02000503040000020004" pitchFamily="50" charset="-52"/>
              </a:rPr>
              <a:t>/</a:t>
            </a:r>
            <a:r>
              <a:rPr lang="ru-RU" dirty="0" smtClean="0">
                <a:latin typeface="DaxlineCyrSC-Regular" panose="02000503040000020004" pitchFamily="50" charset="-52"/>
              </a:rPr>
              <a:t>или спонсорские источники)</a:t>
            </a:r>
          </a:p>
          <a:p>
            <a:pPr marL="57150" indent="-342900" eaLnBrk="1" hangingPunct="1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ru-RU" dirty="0" smtClean="0">
                <a:latin typeface="DaxlineCyrSC-Regular" panose="02000503040000020004" pitchFamily="50" charset="-52"/>
              </a:rPr>
              <a:t> Реализация чемпионата (</a:t>
            </a:r>
            <a:r>
              <a:rPr lang="ru-RU" dirty="0" err="1" smtClean="0">
                <a:latin typeface="DaxlineCyrSC-Regular" panose="02000503040000020004" pitchFamily="50" charset="-52"/>
              </a:rPr>
              <a:t>информ</a:t>
            </a:r>
            <a:r>
              <a:rPr lang="ru-RU" dirty="0" smtClean="0">
                <a:latin typeface="DaxlineCyrSC-Regular" panose="02000503040000020004" pitchFamily="50" charset="-52"/>
              </a:rPr>
              <a:t>.-кампания набор участников, он-</a:t>
            </a:r>
            <a:r>
              <a:rPr lang="ru-RU" dirty="0" err="1" smtClean="0">
                <a:latin typeface="DaxlineCyrSC-Regular" panose="02000503040000020004" pitchFamily="50" charset="-52"/>
              </a:rPr>
              <a:t>лайн</a:t>
            </a:r>
            <a:r>
              <a:rPr lang="ru-RU" dirty="0" smtClean="0">
                <a:latin typeface="DaxlineCyrSC-Regular" panose="02000503040000020004" pitchFamily="50" charset="-52"/>
              </a:rPr>
              <a:t> раунд, финал)</a:t>
            </a:r>
          </a:p>
          <a:p>
            <a:pPr marL="57150" indent="-342900" eaLnBrk="1" hangingPunct="1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ru-RU" dirty="0" smtClean="0">
                <a:latin typeface="DaxlineCyrSC-Regular" panose="02000503040000020004" pitchFamily="50" charset="-52"/>
              </a:rPr>
              <a:t> Участие победителей в национальном и (в случае победы) мировом финале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0070C0"/>
              </a:buClr>
              <a:buSzPct val="150000"/>
              <a:buAutoNum type="arabicPeriod"/>
            </a:pPr>
            <a:endParaRPr lang="ru-RU" dirty="0">
              <a:latin typeface="DaxlineCyrSC-Regular" panose="02000503040000020004" pitchFamily="50" charset="-52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0" y="271118"/>
            <a:ext cx="76572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indent="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Региональный кубок</a:t>
            </a: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: взаимодействие</a:t>
            </a:r>
            <a:endParaRPr lang="en-US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504" y="6488668"/>
            <a:ext cx="916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50000"/>
            </a:pPr>
            <a:r>
              <a:rPr lang="ru-RU" b="1" dirty="0">
                <a:solidFill>
                  <a:srgbClr val="0070C0"/>
                </a:solidFill>
                <a:latin typeface="DaxlineCyrSC-Regular" panose="02000503040000020004" pitchFamily="50" charset="-52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DaxlineCyrSC-Regular" panose="02000503040000020004" pitchFamily="50" charset="-52"/>
              </a:rPr>
              <a:t>чтен опыт </a:t>
            </a:r>
            <a:r>
              <a:rPr lang="ru-RU" b="1" dirty="0">
                <a:solidFill>
                  <a:srgbClr val="0070C0"/>
                </a:solidFill>
                <a:latin typeface="DaxlineCyrSC-Regular" panose="02000503040000020004" pitchFamily="50" charset="-52"/>
              </a:rPr>
              <a:t>реализации </a:t>
            </a:r>
            <a:r>
              <a:rPr lang="ru-RU" b="1" dirty="0" smtClean="0">
                <a:solidFill>
                  <a:srgbClr val="0070C0"/>
                </a:solidFill>
                <a:latin typeface="DaxlineCyrSC-Regular" panose="02000503040000020004" pitchFamily="50" charset="-52"/>
              </a:rPr>
              <a:t>14 региональных кубков в 2013-2014 гг. </a:t>
            </a:r>
            <a:endParaRPr lang="ru-RU" b="1" dirty="0">
              <a:solidFill>
                <a:srgbClr val="3366FF"/>
              </a:solidFill>
              <a:latin typeface="DaxlineCyrSC-Regular" panose="02000503040000020004" pitchFamily="50" charset="-5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319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0407" y="289816"/>
            <a:ext cx="8337376" cy="7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indent="0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Региональный кубок</a:t>
            </a:r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: примеры поручений</a:t>
            </a:r>
            <a:endParaRPr lang="en-US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1279301"/>
            <a:ext cx="9906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3C6EAB"/>
                </a:solidFill>
                <a:latin typeface="DaxlineCyrSC-Regular" panose="02000503040000020004" pitchFamily="50" charset="-52"/>
              </a:rPr>
              <a:t>Министерству экономики </a:t>
            </a:r>
            <a:r>
              <a:rPr lang="en-US" altLang="ru-RU" sz="2000" b="1" dirty="0" smtClean="0">
                <a:solidFill>
                  <a:srgbClr val="3C6EAB"/>
                </a:solidFill>
                <a:latin typeface="DaxlineCyrSC-Regular" panose="02000503040000020004" pitchFamily="50" charset="-52"/>
              </a:rPr>
              <a:t>/ </a:t>
            </a:r>
            <a:r>
              <a:rPr lang="ru-RU" altLang="ru-RU" sz="2000" b="1" dirty="0" smtClean="0">
                <a:solidFill>
                  <a:srgbClr val="3C6EAB"/>
                </a:solidFill>
                <a:latin typeface="DaxlineCyrSC-Regular" panose="02000503040000020004" pitchFamily="50" charset="-52"/>
              </a:rPr>
              <a:t>предпринимательства </a:t>
            </a:r>
            <a:r>
              <a:rPr lang="en-US" altLang="ru-RU" sz="2000" b="1" dirty="0" smtClean="0">
                <a:solidFill>
                  <a:srgbClr val="3C6EAB"/>
                </a:solidFill>
                <a:latin typeface="DaxlineCyrSC-Regular" panose="02000503040000020004" pitchFamily="50" charset="-52"/>
              </a:rPr>
              <a:t>/</a:t>
            </a:r>
            <a:r>
              <a:rPr lang="ru-RU" altLang="ru-RU" sz="2000" b="1" dirty="0" smtClean="0">
                <a:solidFill>
                  <a:srgbClr val="3C6EAB"/>
                </a:solidFill>
                <a:latin typeface="DaxlineCyrSC-Regular" panose="02000503040000020004" pitchFamily="50" charset="-52"/>
              </a:rPr>
              <a:t> промышленности</a:t>
            </a:r>
          </a:p>
          <a:p>
            <a:pPr lvl="1"/>
            <a:r>
              <a:rPr lang="ru-RU" altLang="ru-RU" sz="1800" dirty="0" smtClean="0">
                <a:latin typeface="DaxlineCyrSC-Regular" panose="02000503040000020004" pitchFamily="50" charset="-52"/>
              </a:rPr>
              <a:t>подготовить и направить информационные</a:t>
            </a:r>
            <a:r>
              <a:rPr lang="en-US" altLang="ru-RU" sz="1800" dirty="0" smtClean="0">
                <a:latin typeface="DaxlineCyrSC-Regular" panose="02000503040000020004" pitchFamily="50" charset="-52"/>
              </a:rPr>
              <a:t> </a:t>
            </a:r>
            <a:r>
              <a:rPr lang="ru-RU" altLang="ru-RU" sz="1800" dirty="0" smtClean="0">
                <a:latin typeface="DaxlineCyrSC-Regular" panose="02000503040000020004" pitchFamily="50" charset="-52"/>
              </a:rPr>
              <a:t>письма организациям</a:t>
            </a:r>
          </a:p>
          <a:p>
            <a:pPr lvl="1"/>
            <a:r>
              <a:rPr lang="ru-RU" altLang="ru-RU" sz="1800" dirty="0" smtClean="0">
                <a:latin typeface="DaxlineCyrSC-Regular" panose="02000503040000020004" pitchFamily="50" charset="-52"/>
              </a:rPr>
              <a:t>разместить на официальном веб-сайте информацию и баннер-логотип </a:t>
            </a:r>
            <a:r>
              <a:rPr lang="ru-RU" altLang="ru-RU" sz="1800" dirty="0" err="1" smtClean="0">
                <a:latin typeface="DaxlineCyrSC-Regular" panose="02000503040000020004" pitchFamily="50" charset="-52"/>
              </a:rPr>
              <a:t>рег.кубка</a:t>
            </a:r>
            <a:endParaRPr lang="ru-RU" altLang="ru-RU" sz="1800" dirty="0" smtClean="0">
              <a:latin typeface="DaxlineCyrSC-Regular" panose="02000503040000020004" pitchFamily="50" charset="-52"/>
            </a:endParaRPr>
          </a:p>
          <a:p>
            <a:r>
              <a:rPr lang="ru-RU" altLang="ru-RU" sz="2000" b="1" dirty="0" smtClean="0">
                <a:solidFill>
                  <a:srgbClr val="3C6EAB"/>
                </a:solidFill>
                <a:latin typeface="DaxlineCyrSC-Regular" panose="02000503040000020004" pitchFamily="50" charset="-52"/>
              </a:rPr>
              <a:t>Министерству финансов</a:t>
            </a:r>
          </a:p>
          <a:p>
            <a:pPr lvl="1"/>
            <a:r>
              <a:rPr lang="ru-RU" altLang="ru-RU" sz="1800" dirty="0" smtClean="0">
                <a:latin typeface="DaxlineCyrSC-Regular" panose="02000503040000020004" pitchFamily="50" charset="-52"/>
              </a:rPr>
              <a:t>обеспечить финансирование проведения регионального кубка</a:t>
            </a:r>
            <a:endParaRPr lang="ru-RU" altLang="ru-RU" sz="1800" dirty="0">
              <a:latin typeface="DaxlineCyrSC-Regular" panose="02000503040000020004" pitchFamily="50" charset="-52"/>
            </a:endParaRPr>
          </a:p>
          <a:p>
            <a:r>
              <a:rPr lang="ru-RU" altLang="ru-RU" sz="2000" b="1" dirty="0">
                <a:solidFill>
                  <a:srgbClr val="3C6EAB"/>
                </a:solidFill>
                <a:latin typeface="DaxlineCyrSC-Regular" panose="02000503040000020004" pitchFamily="50" charset="-52"/>
              </a:rPr>
              <a:t>Управлению пресс-службы</a:t>
            </a:r>
          </a:p>
          <a:p>
            <a:pPr lvl="1"/>
            <a:r>
              <a:rPr lang="ru-RU" altLang="ru-RU" sz="1800" dirty="0">
                <a:latin typeface="DaxlineCyrSC-Regular" panose="02000503040000020004" pitchFamily="50" charset="-52"/>
              </a:rPr>
              <a:t>обеспечить освещение мероприятий в средствах массовой информации</a:t>
            </a:r>
          </a:p>
          <a:p>
            <a:r>
              <a:rPr lang="ru-RU" altLang="ru-RU" sz="2000" b="1" dirty="0">
                <a:solidFill>
                  <a:srgbClr val="3B6DAA"/>
                </a:solidFill>
                <a:latin typeface="DaxlineCyrSC-Regular" panose="02000503040000020004" pitchFamily="50" charset="-52"/>
              </a:rPr>
              <a:t>Региональному </a:t>
            </a:r>
            <a:r>
              <a:rPr lang="ru-RU" altLang="ru-RU" sz="2000" b="1" dirty="0" smtClean="0">
                <a:solidFill>
                  <a:srgbClr val="3B6DAA"/>
                </a:solidFill>
                <a:latin typeface="DaxlineCyrSC-Regular" panose="02000503040000020004" pitchFamily="50" charset="-52"/>
              </a:rPr>
              <a:t>оператору</a:t>
            </a:r>
            <a:endParaRPr lang="ru-RU" altLang="ru-RU" sz="2000" b="1" dirty="0">
              <a:solidFill>
                <a:srgbClr val="3B6DAA"/>
              </a:solidFill>
              <a:latin typeface="DaxlineCyrSC-Regular" panose="02000503040000020004" pitchFamily="50" charset="-52"/>
            </a:endParaRPr>
          </a:p>
          <a:p>
            <a:pPr lvl="1"/>
            <a:r>
              <a:rPr lang="ru-RU" altLang="ru-RU" sz="1800" dirty="0">
                <a:latin typeface="DaxlineCyrSC-Regular" panose="02000503040000020004" pitchFamily="50" charset="-52"/>
              </a:rPr>
              <a:t>обеспечить информационное освещение регионального кубка</a:t>
            </a:r>
          </a:p>
          <a:p>
            <a:pPr lvl="1"/>
            <a:r>
              <a:rPr lang="ru-RU" altLang="ru-RU" sz="1800" dirty="0">
                <a:latin typeface="DaxlineCyrSC-Regular" panose="02000503040000020004" pitchFamily="50" charset="-52"/>
              </a:rPr>
              <a:t>провести </a:t>
            </a:r>
            <a:r>
              <a:rPr lang="ru-RU" altLang="ru-RU" sz="1800" dirty="0" smtClean="0">
                <a:latin typeface="DaxlineCyrSC-Regular" panose="02000503040000020004" pitchFamily="50" charset="-52"/>
              </a:rPr>
              <a:t>очный демонстрационно-тренировочный раунд</a:t>
            </a:r>
            <a:endParaRPr lang="ru-RU" altLang="ru-RU" sz="1800" dirty="0">
              <a:latin typeface="DaxlineCyrSC-Regular" panose="02000503040000020004" pitchFamily="50" charset="-52"/>
            </a:endParaRPr>
          </a:p>
          <a:p>
            <a:pPr lvl="1"/>
            <a:r>
              <a:rPr lang="ru-RU" altLang="ru-RU" sz="1800" dirty="0">
                <a:latin typeface="DaxlineCyrSC-Regular" panose="02000503040000020004" pitchFamily="50" charset="-52"/>
              </a:rPr>
              <a:t>обеспечить формирование команд участников </a:t>
            </a:r>
            <a:endParaRPr lang="ru-RU" altLang="ru-RU" sz="2000" b="1" dirty="0">
              <a:solidFill>
                <a:srgbClr val="3A6CA8"/>
              </a:solidFill>
              <a:latin typeface="DaxlineCyrSC-Regular" panose="02000503040000020004" pitchFamily="50" charset="-52"/>
            </a:endParaRPr>
          </a:p>
          <a:p>
            <a:r>
              <a:rPr lang="ru-RU" altLang="ru-RU" sz="2000" b="1" dirty="0">
                <a:solidFill>
                  <a:srgbClr val="3A6CA8"/>
                </a:solidFill>
                <a:latin typeface="DaxlineCyrSC-Regular" panose="02000503040000020004" pitchFamily="50" charset="-52"/>
              </a:rPr>
              <a:t>Высшим учебным заведениям региона</a:t>
            </a:r>
          </a:p>
          <a:p>
            <a:pPr lvl="1"/>
            <a:r>
              <a:rPr lang="ru-RU" altLang="ru-RU" sz="1800" dirty="0">
                <a:latin typeface="DaxlineCyrSC-Regular" panose="02000503040000020004" pitchFamily="50" charset="-52"/>
              </a:rPr>
              <a:t>привлечь к участию студентов, аспирантов, преподавателей и слушателей</a:t>
            </a:r>
          </a:p>
          <a:p>
            <a:r>
              <a:rPr lang="ru-RU" altLang="ru-RU" sz="2000" b="1" dirty="0">
                <a:solidFill>
                  <a:srgbClr val="3A6CA8"/>
                </a:solidFill>
                <a:latin typeface="DaxlineCyrSC-Regular" panose="02000503040000020004" pitchFamily="50" charset="-52"/>
              </a:rPr>
              <a:t>Торгово-промышленной палате, организациям и предприятиям</a:t>
            </a:r>
          </a:p>
          <a:p>
            <a:pPr lvl="1"/>
            <a:r>
              <a:rPr lang="ru-RU" altLang="ru-RU" sz="1800" dirty="0">
                <a:latin typeface="DaxlineCyrSC-Regular" panose="02000503040000020004" pitchFamily="50" charset="-52"/>
              </a:rPr>
              <a:t>привлечь к участию управленческие кадры крупного, среднего, малого бизнеса и молодых предпринимателей</a:t>
            </a:r>
            <a:br>
              <a:rPr lang="ru-RU" altLang="ru-RU" sz="1800" dirty="0">
                <a:latin typeface="DaxlineCyrSC-Regular" panose="02000503040000020004" pitchFamily="50" charset="-52"/>
              </a:rPr>
            </a:br>
            <a:endParaRPr lang="ru-RU" altLang="ru-RU" sz="1800" dirty="0">
              <a:latin typeface="DaxlineCyrSC-Regular" panose="02000503040000020004" pitchFamily="50" charset="-52"/>
            </a:endParaRPr>
          </a:p>
          <a:p>
            <a:pPr marL="0" indent="0">
              <a:buNone/>
            </a:pPr>
            <a:endParaRPr lang="en-US" altLang="ru-RU" sz="2000" dirty="0">
              <a:latin typeface="DaxlineCyrSC-Regular" panose="02000503040000020004" pitchFamily="50" charset="-52"/>
            </a:endParaRPr>
          </a:p>
          <a:p>
            <a:pPr marL="0" indent="0">
              <a:buNone/>
            </a:pPr>
            <a:endParaRPr lang="en-US" altLang="ru-RU" sz="1800" dirty="0" smtClean="0">
              <a:latin typeface="DaxlineCyrSC-Regula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4798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478398"/>
            <a:ext cx="9906000" cy="18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130108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Чемпионат по стратегии и управлению бизнесом</a:t>
            </a:r>
            <a:br>
              <a:rPr lang="ru-RU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</a:br>
            <a:r>
              <a:rPr lang="en-US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Global Management Challenge</a:t>
            </a:r>
            <a:endParaRPr lang="ru-RU" sz="24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3000" y="1404000"/>
            <a:ext cx="9405000" cy="3150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DaxlineCyrSC-Regular" panose="02000503040000020004" pitchFamily="50" charset="-52"/>
              </a:rPr>
              <a:t> Крупнейшая в мире интерактивная онлайн образовательная программа в формате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соревнования по управлению бизнесом и стратегии</a:t>
            </a:r>
            <a:endParaRPr lang="ru-RU" sz="2000" dirty="0" smtClean="0">
              <a:latin typeface="DaxlineCyrSC-Regular" panose="02000503040000020004" pitchFamily="50" charset="-52"/>
            </a:endParaRPr>
          </a:p>
          <a:p>
            <a:pPr marL="0" indent="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DaxlineCyrSC-Regular" panose="02000503040000020004" pitchFamily="50" charset="-52"/>
              </a:rPr>
              <a:t> В основе - комплексный компьютерный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бизнес-симулятор</a:t>
            </a:r>
            <a:r>
              <a:rPr lang="ru-RU" sz="2000" dirty="0" smtClean="0">
                <a:latin typeface="DaxlineCyrSC-Regular" panose="02000503040000020004" pitchFamily="50" charset="-52"/>
              </a:rPr>
              <a:t/>
            </a:r>
            <a:br>
              <a:rPr lang="ru-RU" sz="2000" dirty="0" smtClean="0">
                <a:latin typeface="DaxlineCyrSC-Regular" panose="02000503040000020004" pitchFamily="50" charset="-52"/>
              </a:rPr>
            </a:br>
            <a:r>
              <a:rPr lang="ru-RU" sz="2000" dirty="0" smtClean="0">
                <a:latin typeface="DaxlineCyrSC-Regular" panose="02000503040000020004" pitchFamily="50" charset="-52"/>
              </a:rPr>
              <a:t>(учебная модель деятельности коммерческой компании</a:t>
            </a:r>
            <a:r>
              <a:rPr lang="en-US" sz="2000" dirty="0" smtClean="0">
                <a:latin typeface="DaxlineCyrSC-Regular" panose="02000503040000020004" pitchFamily="50" charset="-52"/>
              </a:rPr>
              <a:t> </a:t>
            </a:r>
            <a:r>
              <a:rPr lang="ru-RU" sz="2000" dirty="0" smtClean="0">
                <a:latin typeface="DaxlineCyrSC-Regular" panose="02000503040000020004" pitchFamily="50" charset="-52"/>
              </a:rPr>
              <a:t>среднего бизнеса производственной сферы, выходящей на мировой рынок)</a:t>
            </a:r>
            <a:endParaRPr lang="en-US" sz="2000" dirty="0" smtClean="0">
              <a:latin typeface="DaxlineCyrSC-Regular" panose="02000503040000020004" pitchFamily="50" charset="-52"/>
            </a:endParaRPr>
          </a:p>
          <a:p>
            <a:pPr marL="0" indent="0">
              <a:spcBef>
                <a:spcPts val="1200"/>
              </a:spcBef>
              <a:buFontTx/>
              <a:buChar char="-"/>
            </a:pPr>
            <a:r>
              <a:rPr lang="en-US" sz="2000" dirty="0">
                <a:latin typeface="DaxlineCyrSC-Regular" panose="02000503040000020004" pitchFamily="50" charset="-52"/>
              </a:rPr>
              <a:t> </a:t>
            </a:r>
            <a:r>
              <a:rPr lang="ru-RU" sz="2000" dirty="0" smtClean="0">
                <a:latin typeface="DaxlineCyrSC-Regular" panose="02000503040000020004" pitchFamily="50" charset="-52"/>
              </a:rPr>
              <a:t>Программа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аккредитована </a:t>
            </a:r>
            <a:r>
              <a:rPr lang="en-US" sz="2000" b="1" dirty="0" smtClean="0">
                <a:latin typeface="DaxlineCyrSC-Regular" panose="02000503040000020004" pitchFamily="50" charset="-52"/>
              </a:rPr>
              <a:t>EFMD </a:t>
            </a:r>
            <a:r>
              <a:rPr lang="en-US" sz="2000" dirty="0" smtClean="0">
                <a:latin typeface="DaxlineCyrSC-Regular" panose="02000503040000020004" pitchFamily="50" charset="-52"/>
              </a:rPr>
              <a:t>(</a:t>
            </a:r>
            <a:r>
              <a:rPr lang="ru-RU" sz="2000" dirty="0" smtClean="0">
                <a:latin typeface="DaxlineCyrSC-Regular" panose="02000503040000020004" pitchFamily="50" charset="-52"/>
              </a:rPr>
              <a:t>Европейским фонд развития менеджмента) как высокотехнологичный инструмент для обучения и оценки управленческих и бизнес-компетенций</a:t>
            </a:r>
          </a:p>
          <a:p>
            <a:pPr marL="0" indent="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DaxlineCyrSC-Regular" panose="02000503040000020004" pitchFamily="50" charset="-52"/>
              </a:rPr>
              <a:t> Проводится с 1980 года. За 35 лет более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500 000</a:t>
            </a:r>
            <a:r>
              <a:rPr lang="ru-RU" sz="2000" dirty="0" smtClean="0">
                <a:latin typeface="DaxlineCyrSC-Regular" panose="02000503040000020004" pitchFamily="50" charset="-52"/>
              </a:rPr>
              <a:t>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участников</a:t>
            </a:r>
            <a:r>
              <a:rPr lang="ru-RU" sz="2000" dirty="0" smtClean="0">
                <a:latin typeface="DaxlineCyrSC-Regular" panose="02000503040000020004" pitchFamily="50" charset="-52"/>
              </a:rPr>
              <a:t> из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30+ стран</a:t>
            </a:r>
            <a:r>
              <a:rPr lang="ru-RU" sz="2000" dirty="0" smtClean="0">
                <a:latin typeface="DaxlineCyrSC-Regular" panose="02000503040000020004" pitchFamily="50" charset="-52"/>
              </a:rPr>
              <a:t>.</a:t>
            </a:r>
          </a:p>
          <a:p>
            <a:pPr marL="0" indent="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DaxlineCyrSC-Regular" panose="02000503040000020004" pitchFamily="50" charset="-52"/>
              </a:rPr>
              <a:t>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В России с 2006 года</a:t>
            </a:r>
            <a:r>
              <a:rPr lang="ru-RU" sz="2000" dirty="0" smtClean="0">
                <a:latin typeface="DaxlineCyrSC-Regular" panose="02000503040000020004" pitchFamily="50" charset="-52"/>
              </a:rPr>
              <a:t>. Организаторы –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РАНХиГС</a:t>
            </a:r>
            <a:r>
              <a:rPr lang="ru-RU" sz="2000" dirty="0" smtClean="0">
                <a:latin typeface="DaxlineCyrSC-Regular" panose="02000503040000020004" pitchFamily="50" charset="-52"/>
              </a:rPr>
              <a:t> и </a:t>
            </a:r>
            <a:r>
              <a:rPr lang="ru-RU" sz="2000" b="1" dirty="0" smtClean="0">
                <a:latin typeface="DaxlineCyrSC-Regular" panose="02000503040000020004" pitchFamily="50" charset="-52"/>
              </a:rPr>
              <a:t>АСИ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99" y="4657700"/>
            <a:ext cx="3302201" cy="21999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35" y="4658040"/>
            <a:ext cx="3301331" cy="219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20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400"/>
            <a:ext cx="3300400" cy="2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 rot="16200000">
            <a:off x="6277500" y="3229500"/>
            <a:ext cx="3069000" cy="418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718000" y="3789000"/>
            <a:ext cx="600" cy="30690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Цели и образовательные эффекты</a:t>
            </a:r>
            <a:endParaRPr lang="ru-RU" sz="24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69"/>
                    </a14:imgEffect>
                    <a14:imgEffect>
                      <a14:saturation sat="400000"/>
                    </a14:imgEffect>
                    <a14:imgEffect>
                      <a14:brightnessContrast bright="-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7" y="1831148"/>
            <a:ext cx="806554" cy="755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58" y="1876149"/>
            <a:ext cx="763742" cy="755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3" y="1831149"/>
            <a:ext cx="951423" cy="755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1" y="1833931"/>
            <a:ext cx="755740" cy="7557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35203" y="2700892"/>
            <a:ext cx="2091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Система поиска </a:t>
            </a:r>
            <a:endParaRPr lang="ru-RU" sz="1600" dirty="0" smtClean="0">
              <a:latin typeface="DaxlineCyrSC-Regular" panose="02000503040000020004" pitchFamily="50" charset="-52"/>
            </a:endParaRPr>
          </a:p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и </a:t>
            </a:r>
            <a:r>
              <a:rPr lang="ru-RU" sz="1600" dirty="0">
                <a:latin typeface="DaxlineCyrSC-Regular" panose="02000503040000020004" pitchFamily="50" charset="-52"/>
              </a:rPr>
              <a:t>раскрытия </a:t>
            </a:r>
            <a:r>
              <a:rPr lang="ru-RU" sz="1600" dirty="0" smtClean="0">
                <a:latin typeface="DaxlineCyrSC-Regular" panose="02000503040000020004" pitchFamily="50" charset="-52"/>
              </a:rPr>
              <a:t>талантов</a:t>
            </a:r>
            <a:endParaRPr lang="ru-RU" sz="1600" dirty="0">
              <a:latin typeface="DaxlineCyrSC-Regular" panose="02000503040000020004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472" y="2700892"/>
            <a:ext cx="2334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Массовое </a:t>
            </a:r>
            <a:r>
              <a:rPr lang="ru-RU" sz="1600" dirty="0">
                <a:latin typeface="DaxlineCyrSC-Regular" panose="02000503040000020004" pitchFamily="50" charset="-52"/>
              </a:rPr>
              <a:t>развитие </a:t>
            </a:r>
            <a:r>
              <a:rPr lang="ru-RU" sz="1600" dirty="0" smtClean="0">
                <a:latin typeface="DaxlineCyrSC-Regular" panose="02000503040000020004" pitchFamily="50" charset="-52"/>
              </a:rPr>
              <a:t>управленческих</a:t>
            </a:r>
            <a:r>
              <a:rPr lang="en-US" sz="1600" dirty="0" smtClean="0">
                <a:latin typeface="DaxlineCyrSC-Regular" panose="02000503040000020004" pitchFamily="50" charset="-52"/>
              </a:rPr>
              <a:t> </a:t>
            </a:r>
            <a:r>
              <a:rPr lang="ru-RU" sz="1600" dirty="0" smtClean="0">
                <a:latin typeface="DaxlineCyrSC-Regular" panose="02000503040000020004" pitchFamily="50" charset="-52"/>
              </a:rPr>
              <a:t>и предпринимательских компетенций</a:t>
            </a:r>
            <a:endParaRPr lang="ru-RU" sz="1600" dirty="0">
              <a:latin typeface="DaxlineCyrSC-Regular" panose="02000503040000020004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0203" y="2698110"/>
            <a:ext cx="229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Формирование управленческих </a:t>
            </a:r>
            <a:endParaRPr lang="ru-RU" sz="1600" dirty="0" smtClean="0">
              <a:latin typeface="DaxlineCyrSC-Regular" panose="02000503040000020004" pitchFamily="50" charset="-52"/>
            </a:endParaRPr>
          </a:p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и проектных команд</a:t>
            </a:r>
            <a:endParaRPr lang="ru-RU" sz="1600" dirty="0">
              <a:latin typeface="DaxlineCyrSC-Regular" panose="02000503040000020004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38000" y="2698110"/>
            <a:ext cx="22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DaxlineCyrSC-Regular" panose="02000503040000020004" pitchFamily="50" charset="-52"/>
              </a:rPr>
              <a:t>Формирование привлекательного имиджа бизнеса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r="18685" b="-878"/>
          <a:stretch/>
        </p:blipFill>
        <p:spPr>
          <a:xfrm>
            <a:off x="5988000" y="4335370"/>
            <a:ext cx="3423371" cy="22436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943000" y="3879000"/>
            <a:ext cx="3786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Образовательный эффект (отзывы)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Овал 6"/>
          <p:cNvSpPr/>
          <p:nvPr/>
        </p:nvSpPr>
        <p:spPr>
          <a:xfrm>
            <a:off x="3513000" y="5615619"/>
            <a:ext cx="2128352" cy="7833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91005" tIns="22860" rIns="191005" bIns="2286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500" dirty="0" smtClean="0">
                <a:latin typeface="DaxlineCyrSC-Regular" panose="02000503040000020004" pitchFamily="50" charset="-52"/>
              </a:rPr>
              <a:t>Самоорганизация</a:t>
            </a:r>
            <a:r>
              <a:rPr lang="ru-RU" sz="1500" dirty="0">
                <a:latin typeface="DaxlineCyrSC-Regular" panose="02000503040000020004" pitchFamily="50" charset="-52"/>
              </a:rPr>
              <a:t>, кооперация и </a:t>
            </a:r>
            <a:r>
              <a:rPr lang="ru-RU" sz="1500" dirty="0" smtClean="0">
                <a:latin typeface="DaxlineCyrSC-Regular" panose="02000503040000020004" pitchFamily="50" charset="-52"/>
              </a:rPr>
              <a:t>взаимодействие</a:t>
            </a:r>
            <a:endParaRPr lang="ru-RU" sz="1500" dirty="0">
              <a:latin typeface="DaxlineCyrSC-Regular" panose="02000503040000020004" pitchFamily="50" charset="-52"/>
            </a:endParaRPr>
          </a:p>
        </p:txBody>
      </p:sp>
      <p:sp>
        <p:nvSpPr>
          <p:cNvPr id="26" name="Овал 6"/>
          <p:cNvSpPr/>
          <p:nvPr/>
        </p:nvSpPr>
        <p:spPr>
          <a:xfrm>
            <a:off x="-100352" y="5570619"/>
            <a:ext cx="2128352" cy="63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91005" tIns="22860" rIns="191005" bIns="2286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500" dirty="0" smtClean="0">
                <a:latin typeface="DaxlineCyrSC-Regular" panose="02000503040000020004" pitchFamily="50" charset="-52"/>
              </a:rPr>
              <a:t>Бизнес-</a:t>
            </a:r>
            <a:r>
              <a:rPr lang="en-US" sz="1500" dirty="0" smtClean="0">
                <a:latin typeface="DaxlineCyrSC-Regular" panose="02000503040000020004" pitchFamily="50" charset="-52"/>
              </a:rPr>
              <a:t>             </a:t>
            </a:r>
            <a:r>
              <a:rPr lang="ru-RU" sz="1500" dirty="0" smtClean="0">
                <a:latin typeface="DaxlineCyrSC-Regular" panose="02000503040000020004" pitchFamily="50" charset="-52"/>
              </a:rPr>
              <a:t>мышление и «бизнес-язык»</a:t>
            </a:r>
            <a:endParaRPr lang="ru-RU" sz="1500" kern="1200" dirty="0">
              <a:latin typeface="DaxlineCyrSC-Regular" panose="02000503040000020004" pitchFamily="50" charset="-52"/>
            </a:endParaRPr>
          </a:p>
        </p:txBody>
      </p:sp>
      <p:sp>
        <p:nvSpPr>
          <p:cNvPr id="27" name="Овал 6"/>
          <p:cNvSpPr/>
          <p:nvPr/>
        </p:nvSpPr>
        <p:spPr>
          <a:xfrm>
            <a:off x="1578000" y="5604568"/>
            <a:ext cx="2128351" cy="5928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91005" tIns="22860" rIns="191005" bIns="2286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500" dirty="0" smtClean="0">
                <a:latin typeface="DaxlineCyrSC-Regular" panose="02000503040000020004" pitchFamily="50" charset="-52"/>
              </a:rPr>
              <a:t>Комплексное </a:t>
            </a:r>
            <a:r>
              <a:rPr lang="ru-RU" sz="1500" dirty="0">
                <a:latin typeface="DaxlineCyrSC-Regular" panose="02000503040000020004" pitchFamily="50" charset="-52"/>
              </a:rPr>
              <a:t>и стратегическое видение </a:t>
            </a:r>
            <a:r>
              <a:rPr lang="ru-RU" sz="1500" dirty="0" smtClean="0">
                <a:latin typeface="DaxlineCyrSC-Regular" panose="02000503040000020004" pitchFamily="50" charset="-52"/>
              </a:rPr>
              <a:t>бизнеса</a:t>
            </a:r>
            <a:endParaRPr lang="ru-RU" sz="1500" dirty="0">
              <a:latin typeface="DaxlineCyrSC-Regular" panose="02000503040000020004" pitchFamily="50" charset="-52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307154" y="4670577"/>
            <a:ext cx="755845" cy="716807"/>
            <a:chOff x="4410249" y="2585522"/>
            <a:chExt cx="808471" cy="820978"/>
          </a:xfrm>
        </p:grpSpPr>
        <p:sp>
          <p:nvSpPr>
            <p:cNvPr id="29" name="Овал 28"/>
            <p:cNvSpPr/>
            <p:nvPr/>
          </p:nvSpPr>
          <p:spPr>
            <a:xfrm>
              <a:off x="4715294" y="3226500"/>
              <a:ext cx="180000" cy="1800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30" name="Крест 29"/>
            <p:cNvSpPr/>
            <p:nvPr/>
          </p:nvSpPr>
          <p:spPr>
            <a:xfrm rot="18900000">
              <a:off x="5001247" y="2903492"/>
              <a:ext cx="213336" cy="213336"/>
            </a:xfrm>
            <a:prstGeom prst="plus">
              <a:avLst>
                <a:gd name="adj" fmla="val 49304"/>
              </a:avLst>
            </a:prstGeom>
            <a:noFill/>
            <a:ln w="571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31" name="Крест 30"/>
            <p:cNvSpPr/>
            <p:nvPr/>
          </p:nvSpPr>
          <p:spPr>
            <a:xfrm rot="18900000">
              <a:off x="4410249" y="2618184"/>
              <a:ext cx="213336" cy="213336"/>
            </a:xfrm>
            <a:prstGeom prst="plus">
              <a:avLst>
                <a:gd name="adj" fmla="val 49304"/>
              </a:avLst>
            </a:prstGeom>
            <a:noFill/>
            <a:ln w="571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32" name="Крест 31"/>
            <p:cNvSpPr/>
            <p:nvPr/>
          </p:nvSpPr>
          <p:spPr>
            <a:xfrm rot="18900000">
              <a:off x="5005384" y="2618184"/>
              <a:ext cx="213336" cy="213336"/>
            </a:xfrm>
            <a:prstGeom prst="plus">
              <a:avLst>
                <a:gd name="adj" fmla="val 49304"/>
              </a:avLst>
            </a:prstGeom>
            <a:noFill/>
            <a:ln w="571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33" name="Крест 32"/>
            <p:cNvSpPr/>
            <p:nvPr/>
          </p:nvSpPr>
          <p:spPr>
            <a:xfrm rot="18900000">
              <a:off x="4707815" y="2901480"/>
              <a:ext cx="213336" cy="213336"/>
            </a:xfrm>
            <a:prstGeom prst="plus">
              <a:avLst>
                <a:gd name="adj" fmla="val 49304"/>
              </a:avLst>
            </a:prstGeom>
            <a:noFill/>
            <a:ln w="571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272666">
              <a:off x="4521435" y="2585522"/>
              <a:ext cx="294732" cy="658590"/>
            </a:xfrm>
            <a:custGeom>
              <a:avLst/>
              <a:gdLst>
                <a:gd name="connsiteX0" fmla="*/ 384358 w 384358"/>
                <a:gd name="connsiteY0" fmla="*/ 641629 h 641629"/>
                <a:gd name="connsiteX1" fmla="*/ 0 w 384358"/>
                <a:gd name="connsiteY1" fmla="*/ 458749 h 641629"/>
                <a:gd name="connsiteX2" fmla="*/ 241774 w 384358"/>
                <a:gd name="connsiteY2" fmla="*/ 0 h 641629"/>
                <a:gd name="connsiteX0" fmla="*/ 142585 w 241774"/>
                <a:gd name="connsiteY0" fmla="*/ 539340 h 539340"/>
                <a:gd name="connsiteX1" fmla="*/ 0 w 241774"/>
                <a:gd name="connsiteY1" fmla="*/ 458749 h 539340"/>
                <a:gd name="connsiteX2" fmla="*/ 241774 w 241774"/>
                <a:gd name="connsiteY2" fmla="*/ 0 h 539340"/>
                <a:gd name="connsiteX0" fmla="*/ 164282 w 241774"/>
                <a:gd name="connsiteY0" fmla="*/ 530041 h 530041"/>
                <a:gd name="connsiteX1" fmla="*/ 0 w 241774"/>
                <a:gd name="connsiteY1" fmla="*/ 458749 h 530041"/>
                <a:gd name="connsiteX2" fmla="*/ 241774 w 241774"/>
                <a:gd name="connsiteY2" fmla="*/ 0 h 530041"/>
                <a:gd name="connsiteX0" fmla="*/ 164282 w 241774"/>
                <a:gd name="connsiteY0" fmla="*/ 542440 h 542440"/>
                <a:gd name="connsiteX1" fmla="*/ 0 w 241774"/>
                <a:gd name="connsiteY1" fmla="*/ 458749 h 542440"/>
                <a:gd name="connsiteX2" fmla="*/ 241774 w 241774"/>
                <a:gd name="connsiteY2" fmla="*/ 0 h 542440"/>
                <a:gd name="connsiteX0" fmla="*/ 164282 w 294732"/>
                <a:gd name="connsiteY0" fmla="*/ 658590 h 658590"/>
                <a:gd name="connsiteX1" fmla="*/ 0 w 294732"/>
                <a:gd name="connsiteY1" fmla="*/ 574899 h 658590"/>
                <a:gd name="connsiteX2" fmla="*/ 294732 w 294732"/>
                <a:gd name="connsiteY2" fmla="*/ 0 h 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32" h="658590">
                  <a:moveTo>
                    <a:pt x="164282" y="658590"/>
                  </a:moveTo>
                  <a:lnTo>
                    <a:pt x="0" y="574899"/>
                  </a:lnTo>
                  <a:lnTo>
                    <a:pt x="294732" y="0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4648" y="4715618"/>
            <a:ext cx="854290" cy="717469"/>
            <a:chOff x="1189193" y="2307786"/>
            <a:chExt cx="1172938" cy="10548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193" y="2307786"/>
              <a:ext cx="1172938" cy="105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Полилиния 36"/>
            <p:cNvSpPr/>
            <p:nvPr/>
          </p:nvSpPr>
          <p:spPr>
            <a:xfrm>
              <a:off x="1752600" y="2453640"/>
              <a:ext cx="426720" cy="304800"/>
            </a:xfrm>
            <a:custGeom>
              <a:avLst/>
              <a:gdLst>
                <a:gd name="connsiteX0" fmla="*/ 0 w 426720"/>
                <a:gd name="connsiteY0" fmla="*/ 304800 h 304800"/>
                <a:gd name="connsiteX1" fmla="*/ 114300 w 426720"/>
                <a:gd name="connsiteY1" fmla="*/ 129540 h 304800"/>
                <a:gd name="connsiteX2" fmla="*/ 236220 w 426720"/>
                <a:gd name="connsiteY2" fmla="*/ 236220 h 304800"/>
                <a:gd name="connsiteX3" fmla="*/ 426720 w 426720"/>
                <a:gd name="connsiteY3" fmla="*/ 0 h 304800"/>
                <a:gd name="connsiteX4" fmla="*/ 426720 w 426720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20" h="304800">
                  <a:moveTo>
                    <a:pt x="0" y="304800"/>
                  </a:moveTo>
                  <a:lnTo>
                    <a:pt x="114300" y="129540"/>
                  </a:lnTo>
                  <a:lnTo>
                    <a:pt x="236220" y="236220"/>
                  </a:lnTo>
                  <a:lnTo>
                    <a:pt x="426720" y="0"/>
                  </a:lnTo>
                  <a:lnTo>
                    <a:pt x="42672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6" y="4621148"/>
            <a:ext cx="997196" cy="83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Прямоугольник 38"/>
          <p:cNvSpPr/>
          <p:nvPr/>
        </p:nvSpPr>
        <p:spPr>
          <a:xfrm>
            <a:off x="285203" y="1291148"/>
            <a:ext cx="576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Цели проекта в России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3000" y="3946148"/>
            <a:ext cx="576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Развиваемые компетенции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1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793000" y="2918436"/>
            <a:ext cx="810000" cy="1954368"/>
          </a:xfrm>
          <a:prstGeom prst="rect">
            <a:avLst/>
          </a:prstGeom>
          <a:gradFill flip="none" rotWithShape="1">
            <a:gsLst>
              <a:gs pos="13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751629"/>
            <a:ext cx="9906000" cy="179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423220"/>
            <a:ext cx="8915400" cy="7015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Поддержка мировых лидеров</a:t>
            </a:r>
            <a:endParaRPr lang="ru-RU" sz="24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6843000" y="4872804"/>
            <a:ext cx="3060000" cy="20188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0" y="2783492"/>
            <a:ext cx="9906000" cy="25666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0" y="1230150"/>
            <a:ext cx="6890586" cy="2603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0" y="1224000"/>
            <a:ext cx="6890586" cy="2610000"/>
          </a:xfrm>
          <a:prstGeom prst="rect">
            <a:avLst/>
          </a:prstGeom>
          <a:gradFill flip="none" rotWithShape="1">
            <a:gsLst>
              <a:gs pos="0">
                <a:srgbClr val="18132A"/>
              </a:gs>
              <a:gs pos="10000">
                <a:schemeClr val="accent1">
                  <a:alpha val="13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2620" y="1314000"/>
            <a:ext cx="643038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В 2013 году на пленарном заседании Красноярского экономического форума Председатель Правительства РФ </a:t>
            </a:r>
            <a:r>
              <a:rPr lang="ru-RU" sz="1700" b="1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Дмитрий Медведев 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отметил важность чемпионата для подготовки кадров для экономики России.</a:t>
            </a:r>
          </a:p>
          <a:p>
            <a:pPr>
              <a:spcBef>
                <a:spcPts val="1500"/>
              </a:spcBef>
            </a:pP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Результаты реализации чемпионата в 2011-2013 г. были одобрены на наблюдательном совете Агентства стратегических инициатив под председательством Президента РФ </a:t>
            </a:r>
            <a:r>
              <a:rPr lang="ru-RU" sz="1700" b="1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Владимира Путина</a:t>
            </a:r>
            <a:r>
              <a:rPr lang="ru-RU" sz="1700" dirty="0">
                <a:solidFill>
                  <a:schemeClr val="bg1"/>
                </a:solidFill>
                <a:latin typeface="DaxlineCyrSC-Regular" panose="02000503040000020004" pitchFamily="50" charset="-52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в </a:t>
            </a:r>
            <a:r>
              <a:rPr lang="ru-RU" sz="1700" dirty="0">
                <a:solidFill>
                  <a:schemeClr val="bg1"/>
                </a:solidFill>
                <a:latin typeface="DaxlineCyrSC-Regular" panose="02000503040000020004" pitchFamily="50" charset="-52"/>
              </a:rPr>
              <a:t>н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оябре 2013 г.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000" y="1223999"/>
            <a:ext cx="3018000" cy="2600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13000" y="3789000"/>
            <a:ext cx="6390000" cy="157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89000"/>
            <a:ext cx="3504384" cy="19547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83000" y="4081837"/>
            <a:ext cx="5627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700" dirty="0">
                <a:latin typeface="DaxlineCyrSC-Regular" panose="02000503040000020004" pitchFamily="50" charset="-52"/>
              </a:rPr>
              <a:t>В 2013 году на церемонии награждения победителей, которая проходила в здании Парламента Румынии, </a:t>
            </a:r>
            <a:r>
              <a:rPr lang="ru-RU" sz="1700" dirty="0" smtClean="0">
                <a:latin typeface="DaxlineCyrSC-Regular" panose="02000503040000020004" pitchFamily="50" charset="-52"/>
              </a:rPr>
              <a:t>Президент </a:t>
            </a:r>
            <a:r>
              <a:rPr lang="ru-RU" sz="1700" dirty="0">
                <a:latin typeface="DaxlineCyrSC-Regular" panose="02000503040000020004" pitchFamily="50" charset="-52"/>
              </a:rPr>
              <a:t>страны </a:t>
            </a:r>
            <a:r>
              <a:rPr lang="ru-RU" sz="1700" dirty="0" smtClean="0">
                <a:latin typeface="DaxlineCyrSC-Regular" panose="02000503040000020004" pitchFamily="50" charset="-52"/>
              </a:rPr>
              <a:t>Траян </a:t>
            </a:r>
            <a:r>
              <a:rPr lang="ru-RU" sz="1700" dirty="0" err="1" smtClean="0">
                <a:latin typeface="DaxlineCyrSC-Regular" panose="02000503040000020004" pitchFamily="50" charset="-52"/>
              </a:rPr>
              <a:t>Безэску</a:t>
            </a:r>
            <a:r>
              <a:rPr lang="ru-RU" sz="1700" dirty="0">
                <a:latin typeface="DaxlineCyrSC-Regular" panose="02000503040000020004" pitchFamily="50" charset="-52"/>
              </a:rPr>
              <a:t> </a:t>
            </a:r>
            <a:r>
              <a:rPr lang="ru-RU" sz="1700" dirty="0" smtClean="0">
                <a:latin typeface="DaxlineCyrSC-Regular" panose="02000503040000020004" pitchFamily="50" charset="-52"/>
              </a:rPr>
              <a:t>выступил с речью перед участниками.</a:t>
            </a:r>
            <a:endParaRPr lang="ru-RU" sz="1700" dirty="0">
              <a:latin typeface="DaxlineCyrSC-Regular" panose="02000503040000020004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91166"/>
            <a:ext cx="9906000" cy="18283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0" y="5363999"/>
            <a:ext cx="6890586" cy="1527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-2586" y="5363999"/>
            <a:ext cx="6890586" cy="1527647"/>
          </a:xfrm>
          <a:prstGeom prst="rect">
            <a:avLst/>
          </a:prstGeom>
          <a:gradFill flip="none" rotWithShape="1">
            <a:gsLst>
              <a:gs pos="0">
                <a:srgbClr val="18132A"/>
              </a:gs>
              <a:gs pos="10000">
                <a:schemeClr val="accent1">
                  <a:alpha val="13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620" y="5485227"/>
            <a:ext cx="62953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DaxlineCyrSC-Regular" panose="02000503040000020004" pitchFamily="50" charset="-52"/>
              </a:rPr>
              <a:t>В 2012 году 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международный финал </a:t>
            </a:r>
            <a:r>
              <a:rPr lang="ru-RU" sz="1700" dirty="0">
                <a:solidFill>
                  <a:schemeClr val="bg1"/>
                </a:solidFill>
                <a:latin typeface="DaxlineCyrSC-Regular" panose="02000503040000020004" pitchFamily="50" charset="-52"/>
              </a:rPr>
              <a:t>в 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Киеве открывал премьер-министр Украины </a:t>
            </a:r>
            <a:r>
              <a:rPr lang="ru-RU" sz="1700" b="1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Николай Азаров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. Чемпионом мира в том сезоне </a:t>
            </a:r>
            <a:r>
              <a:rPr lang="ru-RU" sz="1700" dirty="0">
                <a:solidFill>
                  <a:schemeClr val="bg1"/>
                </a:solidFill>
                <a:latin typeface="DaxlineCyrSC-Regular" panose="02000503040000020004" pitchFamily="50" charset="-52"/>
              </a:rPr>
              <a:t>стала 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команда</a:t>
            </a:r>
            <a:r>
              <a:rPr lang="ru-RU" sz="1700" dirty="0">
                <a:solidFill>
                  <a:schemeClr val="bg1"/>
                </a:solidFill>
                <a:latin typeface="DaxlineCyrSC-Regular" panose="02000503040000020004" pitchFamily="50" charset="-52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российской компании «</a:t>
            </a:r>
            <a:r>
              <a:rPr lang="ru-RU" sz="1700" dirty="0" err="1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Самотлор</a:t>
            </a:r>
            <a:r>
              <a:rPr lang="ru-RU" sz="1700" dirty="0" smtClean="0">
                <a:solidFill>
                  <a:schemeClr val="bg1"/>
                </a:solidFill>
                <a:latin typeface="DaxlineCyrSC-Regular" panose="02000503040000020004" pitchFamily="50" charset="-52"/>
              </a:rPr>
              <a:t>» (производственно-торговый бизнес).</a:t>
            </a:r>
            <a:endParaRPr lang="ru-RU" sz="1700" dirty="0">
              <a:solidFill>
                <a:schemeClr val="bg1"/>
              </a:solidFill>
              <a:latin typeface="DaxlineCyrSC-Regula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892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6021046" y="2625908"/>
            <a:ext cx="2141908" cy="5628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27463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Чемпионат по стратегии и управлению бизнесом: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Структура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8"/>
          <a:stretch>
            <a:fillRect/>
          </a:stretch>
        </p:blipFill>
        <p:spPr>
          <a:xfrm>
            <a:off x="453000" y="4321298"/>
            <a:ext cx="3420000" cy="2212702"/>
          </a:xfrm>
          <a:prstGeom prst="rect">
            <a:avLst/>
          </a:prstGeom>
        </p:spPr>
      </p:pic>
      <p:sp>
        <p:nvSpPr>
          <p:cNvPr id="11" name="Объект 5"/>
          <p:cNvSpPr txBox="1">
            <a:spLocks/>
          </p:cNvSpPr>
          <p:nvPr/>
        </p:nvSpPr>
        <p:spPr>
          <a:xfrm>
            <a:off x="4503599" y="4368954"/>
            <a:ext cx="4859401" cy="21419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DaxlineCyrSC-Regular" panose="02000503040000020004" pitchFamily="50" charset="-52"/>
              </a:rPr>
              <a:t>Пять участников каждой команды становятся </a:t>
            </a:r>
            <a:r>
              <a:rPr lang="ru-RU" sz="1600" dirty="0" err="1" smtClean="0">
                <a:latin typeface="DaxlineCyrSC-Regular" panose="02000503040000020004" pitchFamily="50" charset="-52"/>
              </a:rPr>
              <a:t>топ-менеджерами</a:t>
            </a:r>
            <a:r>
              <a:rPr lang="ru-RU" sz="1600" dirty="0" smtClean="0">
                <a:latin typeface="DaxlineCyrSC-Regular" panose="02000503040000020004" pitchFamily="50" charset="-52"/>
              </a:rPr>
              <a:t> компании и должны принимать решения по всем направлениям ее деятельности: планирование закупок, производства и продаж, маркетинг, управление финансами и персоналом, новые разработки.</a:t>
            </a:r>
            <a:br>
              <a:rPr lang="ru-RU" sz="1600" dirty="0" smtClean="0">
                <a:latin typeface="DaxlineCyrSC-Regular" panose="02000503040000020004" pitchFamily="50" charset="-52"/>
              </a:rPr>
            </a:br>
            <a:r>
              <a:rPr lang="ru-RU" sz="1600" dirty="0" smtClean="0">
                <a:latin typeface="DaxlineCyrSC-Regular" panose="02000503040000020004" pitchFamily="50" charset="-52"/>
              </a:rPr>
              <a:t>Эффективность решений оценивает сложная компьютерная программа-симулятор.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78600" y="4368955"/>
            <a:ext cx="0" cy="21419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32" y="1404000"/>
            <a:ext cx="1633168" cy="9041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00" y="1453122"/>
            <a:ext cx="1728709" cy="85693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948000" y="1408122"/>
            <a:ext cx="1453168" cy="945000"/>
            <a:chOff x="678000" y="1522334"/>
            <a:chExt cx="1858168" cy="124706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00" y="1522334"/>
              <a:ext cx="344264" cy="3304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1522334"/>
              <a:ext cx="344264" cy="33040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904" y="1522334"/>
              <a:ext cx="344264" cy="33040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2439000"/>
              <a:ext cx="344264" cy="33040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76" y="1981299"/>
              <a:ext cx="344264" cy="33040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28" y="1981299"/>
              <a:ext cx="344264" cy="330402"/>
            </a:xfrm>
            <a:prstGeom prst="rect">
              <a:avLst/>
            </a:prstGeom>
          </p:spPr>
        </p:pic>
        <p:grpSp>
          <p:nvGrpSpPr>
            <p:cNvPr id="24" name="Группа 28"/>
            <p:cNvGrpSpPr/>
            <p:nvPr/>
          </p:nvGrpSpPr>
          <p:grpSpPr>
            <a:xfrm>
              <a:off x="1053532" y="1709562"/>
              <a:ext cx="350152" cy="234438"/>
              <a:chOff x="1050631" y="1681228"/>
              <a:chExt cx="350152" cy="234438"/>
            </a:xfrm>
          </p:grpSpPr>
          <p:sp>
            <p:nvSpPr>
              <p:cNvPr id="31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5" name="Группа 29"/>
            <p:cNvGrpSpPr/>
            <p:nvPr/>
          </p:nvGrpSpPr>
          <p:grpSpPr>
            <a:xfrm>
              <a:off x="1810484" y="1709562"/>
              <a:ext cx="350152" cy="234438"/>
              <a:chOff x="1050631" y="1681228"/>
              <a:chExt cx="350152" cy="234438"/>
            </a:xfrm>
          </p:grpSpPr>
          <p:sp>
            <p:nvSpPr>
              <p:cNvPr id="29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6" name="Группа 32"/>
            <p:cNvGrpSpPr/>
            <p:nvPr/>
          </p:nvGrpSpPr>
          <p:grpSpPr>
            <a:xfrm>
              <a:off x="1432008" y="2169000"/>
              <a:ext cx="350152" cy="234438"/>
              <a:chOff x="1050631" y="1681228"/>
              <a:chExt cx="350152" cy="234438"/>
            </a:xfrm>
          </p:grpSpPr>
          <p:sp>
            <p:nvSpPr>
              <p:cNvPr id="27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33" name="Равнобедренный треугольник 32"/>
          <p:cNvSpPr/>
          <p:nvPr/>
        </p:nvSpPr>
        <p:spPr>
          <a:xfrm rot="5400000">
            <a:off x="2994551" y="1746571"/>
            <a:ext cx="405000" cy="268103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6459551" y="1746570"/>
            <a:ext cx="405000" cy="268103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1925" y="2488122"/>
            <a:ext cx="3118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DaxlineCyrSC-Regular" panose="02000503040000020004" pitchFamily="50" charset="-52"/>
              </a:rPr>
              <a:t>Региональные кубки</a:t>
            </a:r>
          </a:p>
          <a:p>
            <a:pPr algn="ctr"/>
            <a:r>
              <a:rPr lang="ru-RU" sz="1600" b="1" dirty="0" smtClean="0">
                <a:latin typeface="DaxlineCyrSC-Regular" panose="02000503040000020004" pitchFamily="50" charset="-52"/>
              </a:rPr>
              <a:t>и отборочные этапы.</a:t>
            </a:r>
          </a:p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12000 участников:</a:t>
            </a:r>
          </a:p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действующие менеджеры,</a:t>
            </a:r>
          </a:p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предприниматели и студенты.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50369" y="2488122"/>
            <a:ext cx="3408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DaxlineCyrSC-Regular" panose="02000503040000020004" pitchFamily="50" charset="-52"/>
              </a:rPr>
              <a:t>Очный</a:t>
            </a:r>
          </a:p>
          <a:p>
            <a:pPr algn="ctr"/>
            <a:r>
              <a:rPr lang="ru-RU" sz="1600" b="1" dirty="0" smtClean="0">
                <a:latin typeface="DaxlineCyrSC-Regular" panose="02000503040000020004" pitchFamily="50" charset="-52"/>
              </a:rPr>
              <a:t>национальный финал.</a:t>
            </a:r>
          </a:p>
          <a:p>
            <a:pPr algn="ctr"/>
            <a:r>
              <a:rPr lang="ru-RU" sz="1600" dirty="0" smtClean="0">
                <a:latin typeface="DaxlineCyrSC-Regular" panose="02000503040000020004" pitchFamily="50" charset="-52"/>
              </a:rPr>
              <a:t>Лучшие команды со всей страны.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39259" y="2488122"/>
            <a:ext cx="27991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Мировой финал</a:t>
            </a:r>
          </a:p>
          <a:p>
            <a:pPr algn="ctr"/>
            <a:r>
              <a:rPr lang="ru-RU" sz="1600" dirty="0"/>
              <a:t>Прага, 21-23 апреля 2015.</a:t>
            </a:r>
            <a:br>
              <a:rPr lang="ru-RU" sz="1600" dirty="0"/>
            </a:br>
            <a:r>
              <a:rPr lang="ru-RU" sz="1600" dirty="0"/>
              <a:t>Победители национальных</a:t>
            </a:r>
          </a:p>
          <a:p>
            <a:pPr algn="ctr"/>
            <a:r>
              <a:rPr lang="ru-RU" sz="1600" dirty="0"/>
              <a:t>этапов из 30 стран</a:t>
            </a:r>
          </a:p>
        </p:txBody>
      </p:sp>
    </p:spTree>
    <p:extLst>
      <p:ext uri="{BB962C8B-B14F-4D97-AF65-F5344CB8AC3E}">
        <p14:creationId xmlns:p14="http://schemas.microsoft.com/office/powerpoint/2010/main" val="17169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4178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Задачи участников</a:t>
            </a:r>
            <a:endParaRPr lang="ru-RU" sz="24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5300" y="1494001"/>
            <a:ext cx="9047700" cy="5264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Все команды участников начинают раунд в одинаковых стартовых условиях, получая отчеты о деятельности компании за последние 5 кварталов работы</a:t>
            </a:r>
            <a:r>
              <a:rPr lang="ru-RU" sz="1700" dirty="0" smtClean="0"/>
              <a:t>. Основная задача </a:t>
            </a:r>
            <a:r>
              <a:rPr lang="ru-RU" sz="1700" dirty="0"/>
              <a:t>участников – по итогам 5 этапов принятия управленческих решений иметь самый высокий показатель инвестиционной привлекательности среди команд-конкурентов.</a:t>
            </a:r>
            <a:endParaRPr lang="ru-RU" sz="17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775" y="2838994"/>
            <a:ext cx="8038450" cy="3700012"/>
          </a:xfrm>
          <a:prstGeom prst="roundRect">
            <a:avLst>
              <a:gd name="adj" fmla="val 537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346646"/>
            <a:ext cx="8915400" cy="56207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Участники в России</a:t>
            </a:r>
            <a:endParaRPr lang="ru-RU" sz="24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41834"/>
            <a:ext cx="9092700" cy="47221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DaxlineCyrSC-Regular" panose="02000503040000020004" pitchFamily="50" charset="-52"/>
              </a:rPr>
              <a:t>Чемпионат впервые прошел в России в 2006</a:t>
            </a:r>
            <a:r>
              <a:rPr lang="en-US" sz="1400" dirty="0">
                <a:latin typeface="DaxlineCyrSC-Regular" panose="02000503040000020004" pitchFamily="50" charset="-52"/>
              </a:rPr>
              <a:t>-2007 </a:t>
            </a:r>
            <a:r>
              <a:rPr lang="ru-RU" sz="1400" dirty="0">
                <a:latin typeface="DaxlineCyrSC-Regular" panose="02000503040000020004" pitchFamily="50" charset="-52"/>
              </a:rPr>
              <a:t>году. За это время российские команды дважды стали победителями международного финала – в 2009 и 2012 </a:t>
            </a:r>
            <a:r>
              <a:rPr lang="ru-RU" sz="1400" dirty="0" smtClean="0">
                <a:latin typeface="DaxlineCyrSC-Regular" panose="02000503040000020004" pitchFamily="50" charset="-52"/>
              </a:rPr>
              <a:t>гг. Благодаря поддержке Внешэкономбанка с начала 2012 года масштаб проекта вырос в 6-8 раз. В </a:t>
            </a:r>
            <a:r>
              <a:rPr lang="ru-RU" sz="1400" dirty="0">
                <a:latin typeface="DaxlineCyrSC-Regular" panose="02000503040000020004" pitchFamily="50" charset="-52"/>
              </a:rPr>
              <a:t>сезонах 2012-2013 и 2013-2014 в чемпионате участвовало от 12 до 15 тыс. человек (2500-3000 команд): около 55</a:t>
            </a:r>
            <a:r>
              <a:rPr lang="en-US" sz="1400" dirty="0">
                <a:latin typeface="DaxlineCyrSC-Regular" panose="02000503040000020004" pitchFamily="50" charset="-52"/>
              </a:rPr>
              <a:t>% - </a:t>
            </a:r>
            <a:r>
              <a:rPr lang="ru-RU" sz="1400" dirty="0">
                <a:latin typeface="DaxlineCyrSC-Regular" panose="02000503040000020004" pitchFamily="50" charset="-52"/>
              </a:rPr>
              <a:t>студенты, а 45</a:t>
            </a:r>
            <a:r>
              <a:rPr lang="en-US" sz="1400" dirty="0">
                <a:latin typeface="DaxlineCyrSC-Regular" panose="02000503040000020004" pitchFamily="50" charset="-52"/>
              </a:rPr>
              <a:t>% - </a:t>
            </a:r>
            <a:r>
              <a:rPr lang="ru-RU" sz="1400" dirty="0">
                <a:latin typeface="DaxlineCyrSC-Regular" panose="02000503040000020004" pitchFamily="50" charset="-52"/>
              </a:rPr>
              <a:t>действующие профессионалы (включая 20</a:t>
            </a:r>
            <a:r>
              <a:rPr lang="en-US" sz="1400" dirty="0">
                <a:latin typeface="DaxlineCyrSC-Regular" panose="02000503040000020004" pitchFamily="50" charset="-52"/>
              </a:rPr>
              <a:t>% </a:t>
            </a:r>
            <a:r>
              <a:rPr lang="ru-RU" sz="1400" dirty="0">
                <a:latin typeface="DaxlineCyrSC-Regular" panose="02000503040000020004" pitchFamily="50" charset="-52"/>
              </a:rPr>
              <a:t>- МСБ</a:t>
            </a:r>
            <a:r>
              <a:rPr lang="ru-RU" sz="1400" dirty="0" smtClean="0">
                <a:latin typeface="DaxlineCyrSC-Regular" panose="02000503040000020004" pitchFamily="50" charset="-52"/>
              </a:rPr>
              <a:t>). В </a:t>
            </a:r>
            <a:r>
              <a:rPr lang="ru-RU" sz="1400" dirty="0">
                <a:latin typeface="DaxlineCyrSC-Regular" panose="02000503040000020004" pitchFamily="50" charset="-52"/>
              </a:rPr>
              <a:t>РФ проводится </a:t>
            </a:r>
            <a:r>
              <a:rPr lang="ru-RU" sz="1400" dirty="0" smtClean="0">
                <a:latin typeface="DaxlineCyrSC-Regular" panose="02000503040000020004" pitchFamily="50" charset="-52"/>
              </a:rPr>
              <a:t>14 региональных </a:t>
            </a:r>
            <a:r>
              <a:rPr lang="ru-RU" sz="1400" dirty="0">
                <a:latin typeface="DaxlineCyrSC-Regular" panose="02000503040000020004" pitchFamily="50" charset="-52"/>
              </a:rPr>
              <a:t>этапов при поддержке органов исполнительной власти </a:t>
            </a:r>
            <a:r>
              <a:rPr lang="ru-RU" sz="1400" dirty="0" smtClean="0">
                <a:latin typeface="DaxlineCyrSC-Regular" panose="02000503040000020004" pitchFamily="50" charset="-52"/>
              </a:rPr>
              <a:t>субъектов </a:t>
            </a:r>
            <a:r>
              <a:rPr lang="ru-RU" sz="1400" dirty="0">
                <a:latin typeface="DaxlineCyrSC-Regular" panose="02000503040000020004" pitchFamily="50" charset="-52"/>
              </a:rPr>
              <a:t>РФ (министерств и департаментов экономического блока) в рамках программ развития предпринимательства или стимулирования </a:t>
            </a:r>
            <a:r>
              <a:rPr lang="ru-RU" sz="1400" dirty="0" smtClean="0">
                <a:latin typeface="DaxlineCyrSC-Regular" panose="02000503040000020004" pitchFamily="50" charset="-52"/>
              </a:rPr>
              <a:t>экономики.</a:t>
            </a:r>
            <a:endParaRPr lang="ru-RU" sz="1400" dirty="0">
              <a:latin typeface="DaxlineCyrSC-Regular" panose="02000503040000020004" pitchFamily="50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2036212"/>
              </p:ext>
            </p:extLst>
          </p:nvPr>
        </p:nvGraphicFramePr>
        <p:xfrm>
          <a:off x="453000" y="3339000"/>
          <a:ext cx="9135000" cy="318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38000" y="6429141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*Усложнённая процедура отбора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407290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369248"/>
            <a:ext cx="8915400" cy="53947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ТОП-10 регионов по количеству участников в сезоне 2013/2014</a:t>
            </a:r>
            <a:endParaRPr lang="ru-RU" sz="20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73000" y="41400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E98"/>
                </a:solidFill>
                <a:latin typeface="DaxlineCyrSC-Bold"/>
              </a:rPr>
              <a:t>*</a:t>
            </a:r>
            <a:endParaRPr lang="ru-RU"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60503"/>
              </p:ext>
            </p:extLst>
          </p:nvPr>
        </p:nvGraphicFramePr>
        <p:xfrm>
          <a:off x="495300" y="1888236"/>
          <a:ext cx="9182699" cy="434907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33818"/>
                <a:gridCol w="4126825"/>
                <a:gridCol w="1457735"/>
                <a:gridCol w="985510"/>
                <a:gridCol w="985510"/>
                <a:gridCol w="1093301"/>
              </a:tblGrid>
              <a:tr h="977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DaxlineCyrSC-Regular" panose="02000503040000020004" pitchFamily="50" charset="-52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Субъект</a:t>
                      </a:r>
                      <a:r>
                        <a:rPr lang="ru-RU" sz="1600" b="1" u="none" strike="noStrike" baseline="0" dirty="0" smtClean="0">
                          <a:effectLst/>
                          <a:latin typeface="DaxlineCyrSC-Regular" panose="02000503040000020004" pitchFamily="50" charset="-52"/>
                        </a:rPr>
                        <a:t> РФ</a:t>
                      </a:r>
                      <a:r>
                        <a:rPr lang="ru-RU" sz="1600" b="1" u="none" strike="noStrike" dirty="0">
                          <a:effectLst/>
                          <a:latin typeface="DaxlineCyrSC-Regular" panose="02000503040000020004" pitchFamily="50" charset="-52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Профессионалы</a:t>
                      </a:r>
                      <a:r>
                        <a:rPr lang="ru-RU" sz="1300" b="1" u="none" strike="noStrike" baseline="0" dirty="0" smtClean="0">
                          <a:effectLst/>
                          <a:latin typeface="DaxlineCyrSC-Regular" panose="02000503040000020004" pitchFamily="50" charset="-52"/>
                        </a:rPr>
                        <a:t> (бизнес, </a:t>
                      </a:r>
                      <a:r>
                        <a:rPr lang="ru-RU" sz="1300" b="1" u="none" strike="noStrike" baseline="0" dirty="0" err="1" smtClean="0">
                          <a:effectLst/>
                          <a:latin typeface="DaxlineCyrSC-Regular" panose="02000503040000020004" pitchFamily="50" charset="-52"/>
                        </a:rPr>
                        <a:t>пром-ть</a:t>
                      </a:r>
                      <a:r>
                        <a:rPr lang="ru-RU" sz="1300" b="1" u="none" strike="noStrike" baseline="0" dirty="0" smtClean="0">
                          <a:effectLst/>
                          <a:latin typeface="DaxlineCyrSC-Regular" panose="02000503040000020004" pitchFamily="50" charset="-52"/>
                        </a:rPr>
                        <a:t>, </a:t>
                      </a:r>
                      <a:r>
                        <a:rPr lang="ru-RU" sz="1300" b="1" u="none" strike="noStrike" baseline="0" dirty="0" err="1" smtClean="0">
                          <a:effectLst/>
                          <a:latin typeface="DaxlineCyrSC-Regular" panose="02000503040000020004" pitchFamily="50" charset="-52"/>
                        </a:rPr>
                        <a:t>гос.и.мун.ОИВ</a:t>
                      </a:r>
                      <a:r>
                        <a:rPr lang="ru-RU" sz="1300" b="1" u="none" strike="noStrike" baseline="0" dirty="0" smtClean="0">
                          <a:effectLst/>
                          <a:latin typeface="DaxlineCyrSC-Regular" panose="02000503040000020004" pitchFamily="50" charset="-52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Вузы (студенты, аспиранты)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Всего</a:t>
                      </a: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(команд по 5 чел)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Всего участников (чел)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Москва (рег. этап, осенний поток 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369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199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DaxlineCyrSC-Regular" panose="02000503040000020004" pitchFamily="50" charset="-52"/>
                        </a:rPr>
                        <a:t>568</a:t>
                      </a:r>
                      <a:endParaRPr lang="ru-RU" sz="1600" b="1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2601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Ханты-Мансийский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АО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45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110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DaxlineCyrSC-Regular" panose="02000503040000020004" pitchFamily="50" charset="-52"/>
                        </a:rPr>
                        <a:t>155</a:t>
                      </a:r>
                      <a:endParaRPr lang="ru-RU" sz="1600" b="1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709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Кировская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область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81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DaxlineCyrSC-Regular" panose="02000503040000020004" pitchFamily="50" charset="-52"/>
                        </a:rPr>
                        <a:t>142</a:t>
                      </a:r>
                      <a:endParaRPr lang="ru-RU" sz="1600" b="1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650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Самарская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область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74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54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DaxlineCyrSC-Regular" panose="02000503040000020004" pitchFamily="50" charset="-52"/>
                        </a:rPr>
                        <a:t>128</a:t>
                      </a:r>
                      <a:endParaRPr lang="ru-RU" sz="1600" b="1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586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Красноярский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край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74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DaxlineCyrSC-Regular" panose="02000503040000020004" pitchFamily="50" charset="-52"/>
                        </a:rPr>
                        <a:t>113</a:t>
                      </a:r>
                      <a:endParaRPr lang="ru-RU" sz="1600" b="1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517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Санкт-Петербург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DaxlineCyrSC-Regular" panose="02000503040000020004" pitchFamily="50" charset="-52"/>
                        </a:rPr>
                        <a:t>95</a:t>
                      </a:r>
                      <a:endParaRPr lang="ru-RU" sz="1600" b="1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435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Республика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Башкортостан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DaxlineCyrSC-Regular" panose="02000503040000020004" pitchFamily="50" charset="-52"/>
                        </a:rPr>
                        <a:t>89</a:t>
                      </a:r>
                      <a:endParaRPr lang="ru-RU" sz="1600" b="1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407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Республика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Татарстан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52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DaxlineCyrSC-Regular" panose="02000503040000020004" pitchFamily="50" charset="-52"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384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32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Свердловская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область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26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49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DaxlineCyrSC-Regular" panose="02000503040000020004" pitchFamily="50" charset="-52"/>
                        </a:rPr>
                        <a:t>75</a:t>
                      </a:r>
                      <a:endParaRPr lang="ru-RU" sz="1600" b="1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343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  <a:tr h="4389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Ивановская </a:t>
                      </a:r>
                      <a:r>
                        <a:rPr lang="ru-RU" sz="1600" u="none" strike="noStrike" dirty="0" smtClean="0">
                          <a:effectLst/>
                          <a:latin typeface="DaxlineCyrSC-Regular" panose="02000503040000020004" pitchFamily="50" charset="-52"/>
                        </a:rPr>
                        <a:t>область (рег. этап)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DaxlineCyrSC-Regular" panose="02000503040000020004" pitchFamily="50" charset="-52"/>
                        </a:rPr>
                        <a:t>41</a:t>
                      </a:r>
                      <a:endParaRPr lang="ru-RU" sz="1600" b="0" i="0" u="none" strike="noStrike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DaxlineCyrSC-Regular" panose="02000503040000020004" pitchFamily="50" charset="-52"/>
                        </a:rPr>
                        <a:t>72</a:t>
                      </a:r>
                      <a:endParaRPr lang="ru-RU" sz="1600" b="1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DaxlineCyrSC-Regular" panose="02000503040000020004" pitchFamily="50" charset="-52"/>
                        </a:rPr>
                        <a:t>329</a:t>
                      </a:r>
                      <a:endParaRPr lang="ru-RU" sz="1600" b="0" i="0" u="none" strike="noStrike" dirty="0">
                        <a:solidFill>
                          <a:srgbClr val="363636"/>
                        </a:solidFill>
                        <a:effectLst/>
                        <a:latin typeface="DaxlineCyrSC-Regular" panose="02000503040000020004" pitchFamily="50" charset="-5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2256073" y="1720428"/>
            <a:ext cx="2590817" cy="85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25" tIns="49212" rIns="98425" bIns="49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Лиссабон (Португалия)</a:t>
            </a:r>
            <a:b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21-22 апреля 2009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400" b="1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Россия – впервые чемпион!</a:t>
            </a:r>
            <a:endParaRPr lang="pt-PT" sz="1400" b="1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0182" name="Rectangle 11"/>
          <p:cNvSpPr>
            <a:spLocks noChangeArrowheads="1"/>
          </p:cNvSpPr>
          <p:nvPr/>
        </p:nvSpPr>
        <p:spPr bwMode="auto">
          <a:xfrm>
            <a:off x="416496" y="222830"/>
            <a:ext cx="7024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DaxlineCyrSC-Bold" panose="02000503050000020004" pitchFamily="50" charset="-52"/>
              </a:rPr>
              <a:t>Мировые финалы:</a:t>
            </a:r>
            <a:endParaRPr lang="ru-RU" sz="2400" dirty="0">
              <a:solidFill>
                <a:schemeClr val="bg1"/>
              </a:solidFill>
              <a:latin typeface="DaxlineCyrSC-Bold" panose="02000503050000020004" pitchFamily="50" charset="-52"/>
            </a:endParaRPr>
          </a:p>
          <a:p>
            <a:pPr marL="533400" indent="-533400">
              <a:lnSpc>
                <a:spcPct val="9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latin typeface="DaxlineCyrSC-Bold" panose="02000503050000020004" pitchFamily="50" charset="-52"/>
              </a:rPr>
              <a:t>для победителей национальных чемпионатов</a:t>
            </a:r>
          </a:p>
        </p:txBody>
      </p:sp>
      <p:pic>
        <p:nvPicPr>
          <p:cNvPr id="5018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9" y="1725403"/>
            <a:ext cx="1796838" cy="12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990333" y="1720428"/>
            <a:ext cx="2725489" cy="125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25" tIns="49212" rIns="98425" bIns="49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Ханты-Мансийск (Россия)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/>
            </a:r>
            <a:b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15-16 мая 2010</a:t>
            </a:r>
            <a:b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/>
            </a:r>
            <a:b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05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проведен в соответствии с распоряжением Правительства РФ от 04.05.2010 г.</a:t>
            </a:r>
            <a:endParaRPr lang="pt-PT" sz="1050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2288704" y="5171120"/>
            <a:ext cx="2752225" cy="16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25" tIns="49212" rIns="98425" bIns="49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Сочи (Россия)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/>
            </a:r>
            <a:b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16-18 сентября 2014</a:t>
            </a:r>
          </a:p>
          <a:p>
            <a:pPr>
              <a:spcBef>
                <a:spcPct val="50000"/>
              </a:spcBef>
            </a:pPr>
            <a:r>
              <a:rPr lang="ru-RU" sz="1400" b="1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Третья победа России</a:t>
            </a:r>
            <a:r>
              <a:rPr lang="ru-RU" sz="1400" b="1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!</a:t>
            </a:r>
            <a:endParaRPr lang="ru-RU" sz="1400" dirty="0" smtClean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1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проведен в </a:t>
            </a:r>
            <a:r>
              <a:rPr lang="ru-RU" sz="11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преддверии Международного </a:t>
            </a:r>
            <a:r>
              <a:rPr lang="ru-RU" sz="11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и</a:t>
            </a:r>
            <a:r>
              <a:rPr lang="ru-RU" sz="11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нвестиционного форума «Сочи»</a:t>
            </a: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/>
            </a:r>
            <a:b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endParaRPr lang="ru-RU" sz="1400" b="1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7" y="3446683"/>
            <a:ext cx="18002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3428" y="3438765"/>
            <a:ext cx="2669572" cy="85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25" tIns="49212" rIns="98425" bIns="49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Киев 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(</a:t>
            </a: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Украина)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/>
            </a:r>
            <a:b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17-18</a:t>
            </a:r>
            <a:r>
              <a:rPr lang="pt-PT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Апреля 2012</a:t>
            </a:r>
          </a:p>
          <a:p>
            <a:pPr>
              <a:spcBef>
                <a:spcPct val="50000"/>
              </a:spcBef>
            </a:pPr>
            <a:r>
              <a:rPr lang="ru-RU" sz="1400" b="1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Вторая победа России!</a:t>
            </a:r>
            <a:endParaRPr lang="pt-PT" sz="1400" b="1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1" y="5221601"/>
            <a:ext cx="1857375" cy="1238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>
          <a:xfrm>
            <a:off x="5088522" y="5207371"/>
            <a:ext cx="1813125" cy="1317973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950955" y="5171120"/>
            <a:ext cx="2669572" cy="11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25" tIns="49212" rIns="98425" bIns="49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u="sng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Следующий финал:</a:t>
            </a:r>
            <a:endParaRPr lang="ru-RU" sz="1400" u="sng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Прага (Чешская Республика)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/>
            </a:r>
            <a:b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21-23</a:t>
            </a:r>
            <a:r>
              <a:rPr lang="pt-PT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1400" dirty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Апреля </a:t>
            </a: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2015</a:t>
            </a:r>
            <a:endParaRPr lang="ru-RU" sz="1400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pt-PT" sz="1400" b="1" dirty="0">
              <a:latin typeface="DaxlineCyrSC-Regular" panose="02000503040000020004" pitchFamily="50" charset="-52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7" y="1720428"/>
            <a:ext cx="18288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9"/>
          <a:stretch/>
        </p:blipFill>
        <p:spPr>
          <a:xfrm>
            <a:off x="5080029" y="3544988"/>
            <a:ext cx="1817531" cy="1232267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990333" y="3507730"/>
            <a:ext cx="2590817" cy="5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25" tIns="49212" rIns="98425" bIns="49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Бухарест (Румыния)</a:t>
            </a:r>
            <a:b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latin typeface="DaxlineCyrSC-Regular" panose="02000503040000020004" pitchFamily="50" charset="-52"/>
                <a:ea typeface="ＭＳ Ｐゴシック" pitchFamily="34" charset="-128"/>
                <a:cs typeface="Calibri" pitchFamily="34" charset="0"/>
              </a:rPr>
              <a:t>16-18 апреля 2013</a:t>
            </a:r>
          </a:p>
        </p:txBody>
      </p:sp>
    </p:spTree>
    <p:extLst>
      <p:ext uri="{BB962C8B-B14F-4D97-AF65-F5344CB8AC3E}">
        <p14:creationId xmlns:p14="http://schemas.microsoft.com/office/powerpoint/2010/main" val="204510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9906</TotalTime>
  <Words>1361</Words>
  <Application>Microsoft Macintosh PowerPoint</Application>
  <PresentationFormat>Лист A4 (210x297 мм)</PresentationFormat>
  <Paragraphs>255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Чемпионат по стратегии и управлению бизнесом Global Management Challenge</vt:lpstr>
      <vt:lpstr>Цели и образовательные эффекты</vt:lpstr>
      <vt:lpstr>Поддержка мировых лидеров</vt:lpstr>
      <vt:lpstr>Чемпионат по стратегии и управлению бизнесом: Структура</vt:lpstr>
      <vt:lpstr>Задачи участников</vt:lpstr>
      <vt:lpstr>Участники в России</vt:lpstr>
      <vt:lpstr>ТОП-10 регионов по количеству участников в сезоне 2013/2014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VS</cp:lastModifiedBy>
  <cp:revision>638</cp:revision>
  <cp:lastPrinted>2014-10-03T18:30:45Z</cp:lastPrinted>
  <dcterms:created xsi:type="dcterms:W3CDTF">2012-02-17T10:34:13Z</dcterms:created>
  <dcterms:modified xsi:type="dcterms:W3CDTF">2014-10-10T11:08:27Z</dcterms:modified>
</cp:coreProperties>
</file>